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3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2" roundtripDataSignature="AMtx7mh8ZNMIdRiQO9+Mw3i2DY2/4gxh7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2E9B4F0-B49A-4B84-BD27-2DA8486E8B43}">
  <a:tblStyle styleId="{22E9B4F0-B49A-4B84-BD27-2DA8486E8B4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customschemas.google.com/relationships/presentationmetadata" Target="meta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4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2" name="Google Shape;10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f8306ab00d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77" name="Google Shape;177;gf8306ab00d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f8306ab00d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6" name="Google Shape;186;gf8306ab00d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f8306ab00d_0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92" name="Google Shape;192;gf8306ab00d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f8306ab00d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03" name="Google Shape;203;gf8306ab00d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f8306ab00d_0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12" name="Google Shape;212;gf8306ab00d_0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f8306ab00d_0_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21" name="Google Shape;221;gf8306ab00d_0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f8306ab00d_0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30" name="Google Shape;230;gf8306ab00d_0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f8306ab00d_0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40" name="Google Shape;240;gf8306ab00d_0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f8306ab00d_0_1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49" name="Google Shape;249;gf8306ab00d_0_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f8306ab00d_0_1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59" name="Google Shape;259;gf8306ab00d_0_1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8" name="Google Shape;10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f8306ab00d_0_2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68" name="Google Shape;268;gf8306ab00d_0_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f8306ab00d_0_2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79" name="Google Shape;279;gf8306ab00d_0_2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eda9dc68e7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85" name="Google Shape;285;geda9dc68e7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f8306ab00d_4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92" name="Google Shape;292;gf8306ab00d_4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f8306ab00d_4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99" name="Google Shape;299;gf8306ab00d_4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f8306ab00d_4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07" name="Google Shape;307;gf8306ab00d_4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f8306ab00d_4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16" name="Google Shape;316;gf8306ab00d_4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f8306ab00d_4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26" name="Google Shape;326;gf8306ab00d_4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f8306ab00d_4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37" name="Google Shape;337;gf8306ab00d_4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f8306ab00d_5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49" name="Google Shape;349;gf8306ab00d_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f8306ab00d_5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f8306ab00d_5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f8306ab00d_6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f8306ab00d_6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f8306ab00d_6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f8306ab00d_6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f8306ab00d_6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f8306ab00d_6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94" name="Google Shape;39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00" name="Google Shape;40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06" name="Google Shape;40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f8306ab00d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2" name="Google Shape;122;gf8306ab00d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f8306ab00d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9" name="Google Shape;129;gf8306ab00d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f8306ab00d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40" name="Google Shape;140;gf8306ab00d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f8306ab00d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49" name="Google Shape;149;gf8306ab00d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f8306ab00d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55" name="Google Shape;155;gf8306ab00d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f8306ab00d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6" name="Google Shape;166;gf8306ab00d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Diapositiva de título" type="title">
  <p:cSld name="TITLE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9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rotWithShape="1">
            <a:blip r:embed="rId2">
              <a:alphaModFix amt="85000"/>
            </a:blip>
            <a:tile tx="0" ty="-762000" sx="92000" sy="89000" flip="xy" algn="ctr"/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9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rotWithShape="1">
            <a:blip r:embed="rId2">
              <a:alphaModFix amt="85000"/>
            </a:blip>
            <a:tile tx="0" ty="-717550" sx="92000" sy="89000" flip="xy" algn="ctr"/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7;p9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rotWithShape="1">
            <a:blip r:embed="rId2">
              <a:alphaModFix amt="85000"/>
            </a:blip>
            <a:tile tx="0" ty="-704850" sx="92000" sy="89000" flip="xy" algn="ctr"/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" name="Google Shape;18;p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9" name="Google Shape;19;p9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rotWithShape="1">
              <a:blip r:embed="rId3">
                <a:alphaModFix/>
              </a:blip>
              <a:tile tx="0" ty="0" sx="85000" sy="85000" flip="none" algn="tl"/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0;p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" name="Google Shape;21;p9"/>
          <p:cNvSpPr txBox="1"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600"/>
              <a:buFont typeface="Rockwell"/>
              <a:buNone/>
              <a:defRPr sz="96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9"/>
          <p:cNvSpPr txBox="1"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70"/>
              <a:buNone/>
              <a:defRPr sz="2200">
                <a:solidFill>
                  <a:schemeClr val="dk1"/>
                </a:solidFill>
              </a:defRPr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70"/>
              <a:buNone/>
              <a:defRPr sz="22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70"/>
              <a:buNone/>
              <a:defRPr sz="22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700"/>
              <a:buNone/>
              <a:defRPr sz="20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700"/>
              <a:buNone/>
              <a:defRPr sz="20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700"/>
              <a:buNone/>
              <a:defRPr sz="20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700"/>
              <a:buNone/>
              <a:defRPr sz="20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700"/>
              <a:buNone/>
              <a:defRPr sz="20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SzPts val="1700"/>
              <a:buNone/>
              <a:defRPr sz="2000"/>
            </a:lvl9pPr>
          </a:lstStyle>
          <a:p>
            <a:endParaRPr/>
          </a:p>
        </p:txBody>
      </p:sp>
      <p:sp>
        <p:nvSpPr>
          <p:cNvPr id="23" name="Google Shape;23;p9"/>
          <p:cNvSpPr txBox="1">
            <a:spLocks noGrp="1"/>
          </p:cNvSpPr>
          <p:nvPr>
            <p:ph type="dt" idx="10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9"/>
          <p:cNvSpPr txBox="1">
            <a:spLocks noGrp="1"/>
          </p:cNvSpPr>
          <p:nvPr>
            <p:ph type="ftr" idx="11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9"/>
          <p:cNvSpPr txBox="1">
            <a:spLocks noGrp="1"/>
          </p:cNvSpPr>
          <p:nvPr>
            <p:ph type="sldNum" idx="12"/>
          </p:nvPr>
        </p:nvSpPr>
        <p:spPr>
          <a:xfrm>
            <a:off x="9592733" y="4289334"/>
            <a:ext cx="1193868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texto vertical" type="vertTx">
  <p:cSld name="VERTICAL_TEXT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8"/>
          <p:cNvSpPr txBox="1">
            <a:spLocks noGrp="1"/>
          </p:cNvSpPr>
          <p:nvPr>
            <p:ph type="body" idx="1"/>
          </p:nvPr>
        </p:nvSpPr>
        <p:spPr>
          <a:xfrm rot="5400000">
            <a:off x="4073652" y="-882396"/>
            <a:ext cx="4050792" cy="100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5755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530"/>
              <a:buChar char="▪"/>
              <a:defRPr/>
            </a:lvl1pPr>
            <a:lvl2pPr marL="914400" lvl="1" indent="-32575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2pPr>
            <a:lvl3pPr marL="1371600" lvl="2" indent="-32575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3pPr>
            <a:lvl4pPr marL="1828800" lvl="3" indent="-32575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4pPr>
            <a:lvl5pPr marL="2286000" lvl="4" indent="-325754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5pPr>
            <a:lvl6pPr marL="2743200" lvl="5" indent="-325754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6pPr>
            <a:lvl7pPr marL="3200400" lvl="6" indent="-325754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7pPr>
            <a:lvl8pPr marL="3657600" lvl="7" indent="-325754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8pPr>
            <a:lvl9pPr marL="4114800" lvl="8" indent="-325754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SzPts val="1530"/>
              <a:buChar char="▪"/>
              <a:defRPr/>
            </a:lvl9pPr>
          </a:lstStyle>
          <a:p>
            <a:endParaRPr/>
          </a:p>
        </p:txBody>
      </p:sp>
      <p:sp>
        <p:nvSpPr>
          <p:cNvPr id="91" name="Google Shape;91;p18"/>
          <p:cNvSpPr txBox="1">
            <a:spLocks noGrp="1"/>
          </p:cNvSpPr>
          <p:nvPr>
            <p:ph type="dt" idx="10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8"/>
          <p:cNvSpPr txBox="1">
            <a:spLocks noGrp="1"/>
          </p:cNvSpPr>
          <p:nvPr>
            <p:ph type="ftr" idx="11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8"/>
          <p:cNvSpPr txBox="1">
            <a:spLocks noGrp="1"/>
          </p:cNvSpPr>
          <p:nvPr>
            <p:ph type="sldNum" idx="12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vertical y texto" type="vertTitleAndTx">
  <p:cSld name="VERTICAL_TITLE_AND_VERTICAL_TEXT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9"/>
          <p:cNvSpPr txBox="1">
            <a:spLocks noGrp="1"/>
          </p:cNvSpPr>
          <p:nvPr>
            <p:ph type="title"/>
          </p:nvPr>
        </p:nvSpPr>
        <p:spPr>
          <a:xfrm rot="5400000">
            <a:off x="7181850" y="2076450"/>
            <a:ext cx="5638800" cy="25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9"/>
          <p:cNvSpPr txBox="1">
            <a:spLocks noGrp="1"/>
          </p:cNvSpPr>
          <p:nvPr>
            <p:ph type="body" idx="1"/>
          </p:nvPr>
        </p:nvSpPr>
        <p:spPr>
          <a:xfrm rot="5400000">
            <a:off x="2000250" y="-400050"/>
            <a:ext cx="5638800" cy="750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5755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530"/>
              <a:buChar char="▪"/>
              <a:defRPr/>
            </a:lvl1pPr>
            <a:lvl2pPr marL="914400" lvl="1" indent="-32575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2pPr>
            <a:lvl3pPr marL="1371600" lvl="2" indent="-32575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3pPr>
            <a:lvl4pPr marL="1828800" lvl="3" indent="-32575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4pPr>
            <a:lvl5pPr marL="2286000" lvl="4" indent="-325754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5pPr>
            <a:lvl6pPr marL="2743200" lvl="5" indent="-325754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6pPr>
            <a:lvl7pPr marL="3200400" lvl="6" indent="-325754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7pPr>
            <a:lvl8pPr marL="3657600" lvl="7" indent="-325754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8pPr>
            <a:lvl9pPr marL="4114800" lvl="8" indent="-325754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SzPts val="1530"/>
              <a:buChar char="▪"/>
              <a:defRPr/>
            </a:lvl9pPr>
          </a:lstStyle>
          <a:p>
            <a:endParaRPr/>
          </a:p>
        </p:txBody>
      </p:sp>
      <p:sp>
        <p:nvSpPr>
          <p:cNvPr id="97" name="Google Shape;97;p19"/>
          <p:cNvSpPr txBox="1">
            <a:spLocks noGrp="1"/>
          </p:cNvSpPr>
          <p:nvPr>
            <p:ph type="dt" idx="10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9"/>
          <p:cNvSpPr txBox="1">
            <a:spLocks noGrp="1"/>
          </p:cNvSpPr>
          <p:nvPr>
            <p:ph type="ftr" idx="11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9"/>
          <p:cNvSpPr txBox="1">
            <a:spLocks noGrp="1"/>
          </p:cNvSpPr>
          <p:nvPr>
            <p:ph type="sldNum" idx="12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 type="obj">
  <p:cSld name="OBJECT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10"/>
          <p:cNvSpPr txBox="1"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10"/>
          <p:cNvSpPr txBox="1"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5755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530"/>
              <a:buChar char="▪"/>
              <a:defRPr/>
            </a:lvl1pPr>
            <a:lvl2pPr marL="914400" lvl="1" indent="-32575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2pPr>
            <a:lvl3pPr marL="1371600" lvl="2" indent="-32575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3pPr>
            <a:lvl4pPr marL="1828800" lvl="3" indent="-32575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4pPr>
            <a:lvl5pPr marL="2286000" lvl="4" indent="-325754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5pPr>
            <a:lvl6pPr marL="2743200" lvl="5" indent="-325754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6pPr>
            <a:lvl7pPr marL="3200400" lvl="6" indent="-325754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7pPr>
            <a:lvl8pPr marL="3657600" lvl="7" indent="-325754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8pPr>
            <a:lvl9pPr marL="4114800" lvl="8" indent="-325754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SzPts val="1530"/>
              <a:buChar char="▪"/>
              <a:defRPr/>
            </a:lvl9pPr>
          </a:lstStyle>
          <a:p>
            <a:endParaRPr/>
          </a:p>
        </p:txBody>
      </p:sp>
      <p:sp>
        <p:nvSpPr>
          <p:cNvPr id="29" name="Google Shape;29;p10"/>
          <p:cNvSpPr txBox="1">
            <a:spLocks noGrp="1"/>
          </p:cNvSpPr>
          <p:nvPr>
            <p:ph type="dt" idx="10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10"/>
          <p:cNvSpPr txBox="1">
            <a:spLocks noGrp="1"/>
          </p:cNvSpPr>
          <p:nvPr>
            <p:ph type="ftr" idx="11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0"/>
          <p:cNvSpPr txBox="1">
            <a:spLocks noGrp="1"/>
          </p:cNvSpPr>
          <p:nvPr>
            <p:ph type="sldNum" idx="12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Encabezado de sección" type="secHead">
  <p:cSld name="SECTION_HEADER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1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rotWithShape="1">
            <a:blip r:embed="rId2">
              <a:alphaModFix amt="85000"/>
            </a:blip>
            <a:tile tx="0" ty="-704850" sx="92000" sy="89000" flip="xy" algn="ctr"/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Google Shape;34;p11"/>
          <p:cNvSpPr txBox="1"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000"/>
              <a:buFont typeface="Rockwell"/>
              <a:buNone/>
              <a:defRPr sz="8000" b="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1"/>
          <p:cNvSpPr txBox="1"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  <a:defRPr sz="20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9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9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9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9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9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SzPts val="119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11"/>
          <p:cNvSpPr txBox="1">
            <a:spLocks noGrp="1"/>
          </p:cNvSpPr>
          <p:nvPr>
            <p:ph type="dt" idx="10"/>
          </p:nvPr>
        </p:nvSpPr>
        <p:spPr>
          <a:xfrm>
            <a:off x="8593667" y="6272784"/>
            <a:ext cx="26443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11"/>
          <p:cNvSpPr txBox="1">
            <a:spLocks noGrp="1"/>
          </p:cNvSpPr>
          <p:nvPr>
            <p:ph type="ftr" idx="11"/>
          </p:nvPr>
        </p:nvSpPr>
        <p:spPr>
          <a:xfrm>
            <a:off x="2182708" y="6272784"/>
            <a:ext cx="632764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38" name="Google Shape;38;p11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39" name="Google Shape;39;p11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rotWithShape="1">
              <a:blip r:embed="rId3">
                <a:alphaModFix/>
              </a:blip>
              <a:tile tx="0" ty="0" sx="85000" sy="85000" flip="none" algn="tl"/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40;p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1" name="Google Shape;41;p11"/>
          <p:cNvSpPr txBox="1">
            <a:spLocks noGrp="1"/>
          </p:cNvSpPr>
          <p:nvPr>
            <p:ph type="sldNum" idx="12"/>
          </p:nvPr>
        </p:nvSpPr>
        <p:spPr>
          <a:xfrm>
            <a:off x="843702" y="2506133"/>
            <a:ext cx="1188298" cy="720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 objetos" type="twoObj">
  <p:cSld name="TWO_OBJECTS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2"/>
          <p:cNvSpPr txBox="1"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2"/>
          <p:cNvSpPr txBox="1">
            <a:spLocks noGrp="1"/>
          </p:cNvSpPr>
          <p:nvPr>
            <p:ph type="body" idx="1"/>
          </p:nvPr>
        </p:nvSpPr>
        <p:spPr>
          <a:xfrm>
            <a:off x="1069848" y="2194560"/>
            <a:ext cx="4754880" cy="3977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655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Char char="▪"/>
              <a:defRPr sz="2000"/>
            </a:lvl1pPr>
            <a:lvl2pPr marL="914400" lvl="1" indent="-32575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 sz="1800"/>
            </a:lvl2pPr>
            <a:lvl3pPr marL="1371600" lvl="2" indent="-31496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3pPr>
            <a:lvl4pPr marL="1828800" lvl="3" indent="-31496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4pPr>
            <a:lvl5pPr marL="2286000" lvl="4" indent="-31496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5pPr>
            <a:lvl6pPr marL="2743200" lvl="5" indent="-31496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6pPr>
            <a:lvl7pPr marL="3200400" lvl="6" indent="-31496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7pPr>
            <a:lvl8pPr marL="3657600" lvl="7" indent="-314959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8pPr>
            <a:lvl9pPr marL="4114800" lvl="8" indent="-314959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SzPts val="1360"/>
              <a:buChar char="▪"/>
              <a:defRPr sz="1600"/>
            </a:lvl9pPr>
          </a:lstStyle>
          <a:p>
            <a:endParaRPr/>
          </a:p>
        </p:txBody>
      </p:sp>
      <p:sp>
        <p:nvSpPr>
          <p:cNvPr id="45" name="Google Shape;45;p12"/>
          <p:cNvSpPr txBox="1">
            <a:spLocks noGrp="1"/>
          </p:cNvSpPr>
          <p:nvPr>
            <p:ph type="body" idx="2"/>
          </p:nvPr>
        </p:nvSpPr>
        <p:spPr>
          <a:xfrm>
            <a:off x="6364224" y="2194560"/>
            <a:ext cx="4754880" cy="3977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655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Char char="▪"/>
              <a:defRPr sz="2000"/>
            </a:lvl1pPr>
            <a:lvl2pPr marL="914400" lvl="1" indent="-32575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 sz="1800"/>
            </a:lvl2pPr>
            <a:lvl3pPr marL="1371600" lvl="2" indent="-31496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3pPr>
            <a:lvl4pPr marL="1828800" lvl="3" indent="-31496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4pPr>
            <a:lvl5pPr marL="2286000" lvl="4" indent="-31496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5pPr>
            <a:lvl6pPr marL="2743200" lvl="5" indent="-31496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6pPr>
            <a:lvl7pPr marL="3200400" lvl="6" indent="-31496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7pPr>
            <a:lvl8pPr marL="3657600" lvl="7" indent="-314959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8pPr>
            <a:lvl9pPr marL="4114800" lvl="8" indent="-314959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SzPts val="1360"/>
              <a:buChar char="▪"/>
              <a:defRPr sz="1600"/>
            </a:lvl9pPr>
          </a:lstStyle>
          <a:p>
            <a:endParaRPr/>
          </a:p>
        </p:txBody>
      </p:sp>
      <p:sp>
        <p:nvSpPr>
          <p:cNvPr id="46" name="Google Shape;46;p12"/>
          <p:cNvSpPr txBox="1">
            <a:spLocks noGrp="1"/>
          </p:cNvSpPr>
          <p:nvPr>
            <p:ph type="dt" idx="10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2"/>
          <p:cNvSpPr txBox="1">
            <a:spLocks noGrp="1"/>
          </p:cNvSpPr>
          <p:nvPr>
            <p:ph type="ftr" idx="11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2"/>
          <p:cNvSpPr txBox="1">
            <a:spLocks noGrp="1"/>
          </p:cNvSpPr>
          <p:nvPr>
            <p:ph type="sldNum" idx="12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ción" type="twoTxTwoObj">
  <p:cSld name="TWO_OBJECTS_WITH_TEXT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3"/>
          <p:cNvSpPr txBox="1"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3"/>
          <p:cNvSpPr txBox="1"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  <a:defRPr sz="2000" b="1">
                <a:solidFill>
                  <a:srgbClr val="9E361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7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SzPts val="1360"/>
              <a:buNone/>
              <a:defRPr sz="1600" b="1"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2"/>
          </p:nvPr>
        </p:nvSpPr>
        <p:spPr>
          <a:xfrm>
            <a:off x="1069848" y="2743200"/>
            <a:ext cx="4754880" cy="3291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655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Char char="▪"/>
              <a:defRPr sz="2000"/>
            </a:lvl1pPr>
            <a:lvl2pPr marL="914400" lvl="1" indent="-32575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 sz="1800"/>
            </a:lvl2pPr>
            <a:lvl3pPr marL="1371600" lvl="2" indent="-31496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3pPr>
            <a:lvl4pPr marL="1828800" lvl="3" indent="-31496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4pPr>
            <a:lvl5pPr marL="2286000" lvl="4" indent="-31496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5pPr>
            <a:lvl6pPr marL="2743200" lvl="5" indent="-31496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6pPr>
            <a:lvl7pPr marL="3200400" lvl="6" indent="-31496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7pPr>
            <a:lvl8pPr marL="3657600" lvl="7" indent="-314959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8pPr>
            <a:lvl9pPr marL="4114800" lvl="8" indent="-314959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SzPts val="1360"/>
              <a:buChar char="▪"/>
              <a:defRPr sz="1600"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body" idx="3"/>
          </p:nvPr>
        </p:nvSpPr>
        <p:spPr>
          <a:xfrm>
            <a:off x="6364224" y="2048256"/>
            <a:ext cx="475488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  <a:defRPr sz="2000" b="1">
                <a:solidFill>
                  <a:srgbClr val="9E361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7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SzPts val="1360"/>
              <a:buNone/>
              <a:defRPr sz="1600" b="1"/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body" idx="4"/>
          </p:nvPr>
        </p:nvSpPr>
        <p:spPr>
          <a:xfrm>
            <a:off x="6364224" y="2743200"/>
            <a:ext cx="4754880" cy="3291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655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Char char="▪"/>
              <a:defRPr sz="2000"/>
            </a:lvl1pPr>
            <a:lvl2pPr marL="914400" lvl="1" indent="-32575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 sz="1800"/>
            </a:lvl2pPr>
            <a:lvl3pPr marL="1371600" lvl="2" indent="-31496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3pPr>
            <a:lvl4pPr marL="1828800" lvl="3" indent="-31496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4pPr>
            <a:lvl5pPr marL="2286000" lvl="4" indent="-31496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5pPr>
            <a:lvl6pPr marL="2743200" lvl="5" indent="-31496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6pPr>
            <a:lvl7pPr marL="3200400" lvl="6" indent="-31496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7pPr>
            <a:lvl8pPr marL="3657600" lvl="7" indent="-314959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8pPr>
            <a:lvl9pPr marL="4114800" lvl="8" indent="-314959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SzPts val="1360"/>
              <a:buChar char="▪"/>
              <a:defRPr sz="1600"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dt" idx="10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ftr" idx="11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sldNum" idx="12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el título" type="titleOnly">
  <p:cSld name="TITLE_ONLY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dt" idx="10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ftr" idx="11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4"/>
          <p:cNvSpPr txBox="1">
            <a:spLocks noGrp="1"/>
          </p:cNvSpPr>
          <p:nvPr>
            <p:ph type="sldNum" idx="12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 type="blank">
  <p:cSld name="BLANK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5"/>
          <p:cNvSpPr txBox="1">
            <a:spLocks noGrp="1"/>
          </p:cNvSpPr>
          <p:nvPr>
            <p:ph type="dt" idx="10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ftr" idx="11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sldNum" idx="12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ntenido con título" type="objTx">
  <p:cSld name="OBJECT_WITH_CAPTION_TEXT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6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rotWithShape="1">
            <a:blip r:embed="rId2">
              <a:alphaModFix amt="60000"/>
            </a:blip>
            <a:tile tx="0" ty="-704850" sx="92000" sy="89000" flip="xy" algn="ctr"/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16"/>
          <p:cNvSpPr txBox="1"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ockwell"/>
              <a:buNone/>
              <a:defRPr sz="32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body" idx="1"/>
          </p:nvPr>
        </p:nvSpPr>
        <p:spPr>
          <a:xfrm>
            <a:off x="838200" y="685800"/>
            <a:ext cx="6711696" cy="502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655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Char char="▪"/>
              <a:defRPr sz="2000"/>
            </a:lvl1pPr>
            <a:lvl2pPr marL="914400" lvl="1" indent="-32575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 sz="1800"/>
            </a:lvl2pPr>
            <a:lvl3pPr marL="1371600" lvl="2" indent="-31496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3pPr>
            <a:lvl4pPr marL="1828800" lvl="3" indent="-31496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4pPr>
            <a:lvl5pPr marL="2286000" lvl="4" indent="-31496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5pPr>
            <a:lvl6pPr marL="2743200" lvl="5" indent="-31496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6pPr>
            <a:lvl7pPr marL="3200400" lvl="6" indent="-31496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7pPr>
            <a:lvl8pPr marL="3657600" lvl="7" indent="-314959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8pPr>
            <a:lvl9pPr marL="4114800" lvl="8" indent="-314959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SzPts val="1360"/>
              <a:buChar char="▪"/>
              <a:defRPr sz="1600"/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body" idx="2"/>
          </p:nvPr>
        </p:nvSpPr>
        <p:spPr>
          <a:xfrm>
            <a:off x="8549640" y="2423160"/>
            <a:ext cx="3200400" cy="3291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90"/>
              <a:buNone/>
              <a:defRPr sz="1400">
                <a:solidFill>
                  <a:srgbClr val="9E361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020"/>
              <a:buNone/>
              <a:defRPr sz="12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850"/>
              <a:buNone/>
              <a:defRPr sz="10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765"/>
              <a:buNone/>
              <a:defRPr sz="9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765"/>
              <a:buNone/>
              <a:defRPr sz="9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765"/>
              <a:buNone/>
              <a:defRPr sz="9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765"/>
              <a:buNone/>
              <a:defRPr sz="9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765"/>
              <a:buNone/>
              <a:defRPr sz="9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SzPts val="765"/>
              <a:buNone/>
              <a:defRPr sz="900"/>
            </a:lvl9pPr>
          </a:lstStyle>
          <a:p>
            <a:endParaRPr/>
          </a:p>
        </p:txBody>
      </p:sp>
      <p:sp>
        <p:nvSpPr>
          <p:cNvPr id="72" name="Google Shape;72;p16"/>
          <p:cNvSpPr txBox="1">
            <a:spLocks noGrp="1"/>
          </p:cNvSpPr>
          <p:nvPr>
            <p:ph type="dt" idx="10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6"/>
          <p:cNvSpPr txBox="1">
            <a:spLocks noGrp="1"/>
          </p:cNvSpPr>
          <p:nvPr>
            <p:ph type="ftr" idx="11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74" name="Google Shape;74;p16"/>
          <p:cNvGrpSpPr/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75" name="Google Shape;75;p16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rotWithShape="1">
              <a:blip r:embed="rId3">
                <a:alphaModFix/>
              </a:blip>
              <a:tile tx="50800" ty="0" sx="85000" sy="85000" flip="none" algn="tl"/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p16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7" name="Google Shape;77;p16"/>
          <p:cNvSpPr txBox="1">
            <a:spLocks noGrp="1"/>
          </p:cNvSpPr>
          <p:nvPr>
            <p:ph type="sldNum" idx="12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Imagen con título" type="picTx">
  <p:cSld name="PICTURE_WITH_CAPTION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rotWithShape="1">
            <a:blip r:embed="rId2">
              <a:alphaModFix amt="60000"/>
            </a:blip>
            <a:tile tx="0" ty="-704850" sx="92000" sy="89000" flip="xy" algn="ctr"/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17"/>
          <p:cNvSpPr txBox="1"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ockwell"/>
              <a:buNone/>
              <a:defRPr sz="32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7"/>
          <p:cNvSpPr>
            <a:spLocks noGrp="1"/>
          </p:cNvSpPr>
          <p:nvPr>
            <p:ph type="pic" idx="2"/>
          </p:nvPr>
        </p:nvSpPr>
        <p:spPr>
          <a:xfrm>
            <a:off x="0" y="0"/>
            <a:ext cx="8303740" cy="6858000"/>
          </a:xfrm>
          <a:prstGeom prst="rect">
            <a:avLst/>
          </a:prstGeom>
          <a:solidFill>
            <a:srgbClr val="E1DFDF"/>
          </a:solidFill>
          <a:ln>
            <a:noFill/>
          </a:ln>
        </p:spPr>
      </p:sp>
      <p:sp>
        <p:nvSpPr>
          <p:cNvPr id="82" name="Google Shape;82;p17"/>
          <p:cNvSpPr txBox="1">
            <a:spLocks noGrp="1"/>
          </p:cNvSpPr>
          <p:nvPr>
            <p:ph type="body" idx="1"/>
          </p:nvPr>
        </p:nvSpPr>
        <p:spPr>
          <a:xfrm>
            <a:off x="8549640" y="2423160"/>
            <a:ext cx="3200400" cy="3291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90"/>
              <a:buNone/>
              <a:defRPr sz="1400">
                <a:solidFill>
                  <a:srgbClr val="9E361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020"/>
              <a:buNone/>
              <a:defRPr sz="12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850"/>
              <a:buNone/>
              <a:defRPr sz="10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765"/>
              <a:buNone/>
              <a:defRPr sz="9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765"/>
              <a:buNone/>
              <a:defRPr sz="9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765"/>
              <a:buNone/>
              <a:defRPr sz="9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765"/>
              <a:buNone/>
              <a:defRPr sz="9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765"/>
              <a:buNone/>
              <a:defRPr sz="9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SzPts val="765"/>
              <a:buNone/>
              <a:defRPr sz="900"/>
            </a:lvl9pPr>
          </a:lstStyle>
          <a:p>
            <a:endParaRPr/>
          </a:p>
        </p:txBody>
      </p:sp>
      <p:sp>
        <p:nvSpPr>
          <p:cNvPr id="83" name="Google Shape;83;p17"/>
          <p:cNvSpPr txBox="1">
            <a:spLocks noGrp="1"/>
          </p:cNvSpPr>
          <p:nvPr>
            <p:ph type="dt" idx="10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84" name="Google Shape;84;p17"/>
          <p:cNvGrpSpPr/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5" name="Google Shape;85;p1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rotWithShape="1">
              <a:blip r:embed="rId3">
                <a:alphaModFix/>
              </a:blip>
              <a:tile tx="50800" ty="0" sx="85000" sy="85000" flip="none" algn="tl"/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86;p17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7" name="Google Shape;87;p17"/>
          <p:cNvSpPr txBox="1">
            <a:spLocks noGrp="1"/>
          </p:cNvSpPr>
          <p:nvPr>
            <p:ph type="sldNum" idx="12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8"/>
          <p:cNvSpPr txBox="1"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Rockwell"/>
              <a:buNone/>
              <a:defRPr sz="5400" b="0" i="0" u="none" strike="noStrike" cap="none">
                <a:solidFill>
                  <a:srgbClr val="000000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8"/>
          <p:cNvSpPr txBox="1"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3655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9E3611"/>
              </a:buClr>
              <a:buSzPts val="17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L="914400" marR="0" lvl="1" indent="-32575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153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L="1371600" marR="0" lvl="2" indent="-31496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136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L="1828800" marR="0" lvl="3" indent="-31496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136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L="2286000" marR="0" lvl="4" indent="-31496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136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L="2743200" marR="0" lvl="5" indent="-31496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136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L="3200400" marR="0" lvl="6" indent="-31496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136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L="3657600" marR="0" lvl="7" indent="-314959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136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L="4114800" marR="0" lvl="8" indent="-314959" algn="l" rtl="0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rgbClr val="9E3611"/>
              </a:buClr>
              <a:buSzPts val="136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8" name="Google Shape;8;p8"/>
          <p:cNvSpPr txBox="1">
            <a:spLocks noGrp="1"/>
          </p:cNvSpPr>
          <p:nvPr>
            <p:ph type="dt" idx="10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100" b="0" i="0" u="none" strike="noStrike" cap="none">
                <a:solidFill>
                  <a:schemeClr val="dk2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9" name="Google Shape;9;p8"/>
          <p:cNvSpPr txBox="1">
            <a:spLocks noGrp="1"/>
          </p:cNvSpPr>
          <p:nvPr>
            <p:ph type="ftr" idx="11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100" b="0" i="0" u="none" strike="noStrike" cap="none">
                <a:solidFill>
                  <a:schemeClr val="dk2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grpSp>
        <p:nvGrpSpPr>
          <p:cNvPr id="10" name="Google Shape;10;p8"/>
          <p:cNvGrpSpPr/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1" name="Google Shape;11;p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rotWithShape="1">
              <a:blip r:embed="rId13">
                <a:alphaModFix/>
              </a:blip>
              <a:tile tx="50800" ty="0" sx="85000" sy="85000" flip="none" algn="tl"/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2;p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" name="Google Shape;13;p8"/>
          <p:cNvSpPr txBox="1">
            <a:spLocks noGrp="1"/>
          </p:cNvSpPr>
          <p:nvPr>
            <p:ph type="sldNum" idx="12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29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0.png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"/>
          <p:cNvSpPr txBox="1"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ockwell"/>
              <a:buNone/>
            </a:pPr>
            <a:r>
              <a:rPr lang="es-CO" sz="3200"/>
              <a:t>Asignación #3</a:t>
            </a:r>
            <a:endParaRPr sz="3200"/>
          </a:p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ockwell"/>
              <a:buNone/>
            </a:pPr>
            <a:r>
              <a:rPr lang="es-CO" sz="3200"/>
              <a:t>Transformada de Fourier </a:t>
            </a:r>
            <a:endParaRPr sz="3200"/>
          </a:p>
        </p:txBody>
      </p:sp>
      <p:sp>
        <p:nvSpPr>
          <p:cNvPr id="105" name="Google Shape;105;p1"/>
          <p:cNvSpPr txBox="1"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860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85000"/>
              <a:buNone/>
            </a:pPr>
            <a:r>
              <a:rPr lang="es-CO"/>
              <a:t>Por: 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ct val="85000"/>
              <a:buNone/>
            </a:pPr>
            <a:r>
              <a:rPr lang="es-CO"/>
              <a:t>Andres Vargas - 2218420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ct val="85000"/>
              <a:buNone/>
            </a:pPr>
            <a:r>
              <a:rPr lang="es-CO"/>
              <a:t>Carlos Laguado - 2047095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ct val="85000"/>
              <a:buNone/>
            </a:pPr>
            <a:r>
              <a:rPr lang="es-CO"/>
              <a:t>Andres Rubio - 2218426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ct val="85000"/>
              <a:buNone/>
            </a:pPr>
            <a:r>
              <a:rPr lang="es-CO"/>
              <a:t>	</a:t>
            </a:r>
            <a:endParaRPr/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9CF323CF-8D88-41D1-B074-A491F3FF545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1</a:t>
            </a:fld>
            <a:endParaRPr lang="es-CO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f8306ab00d_0_94"/>
          <p:cNvSpPr txBox="1">
            <a:spLocks noGrp="1"/>
          </p:cNvSpPr>
          <p:nvPr>
            <p:ph type="title"/>
          </p:nvPr>
        </p:nvSpPr>
        <p:spPr>
          <a:xfrm>
            <a:off x="984473" y="7"/>
            <a:ext cx="10058400" cy="10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Rockwell"/>
              <a:buNone/>
            </a:pPr>
            <a:r>
              <a:rPr lang="es-CO"/>
              <a:t>CALENTAMIENTO (EJERCICIO 1)</a:t>
            </a:r>
            <a:endParaRPr/>
          </a:p>
        </p:txBody>
      </p:sp>
      <p:pic>
        <p:nvPicPr>
          <p:cNvPr id="180" name="Google Shape;180;gf8306ab00d_0_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950" y="1556625"/>
            <a:ext cx="5321350" cy="4279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gf8306ab00d_0_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41275" y="1497888"/>
            <a:ext cx="5321349" cy="43964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gf8306ab00d_0_9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23050" y="1266101"/>
            <a:ext cx="2381250" cy="55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gf8306ab00d_0_9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388925" y="5988925"/>
            <a:ext cx="2068800" cy="869075"/>
          </a:xfrm>
          <a:prstGeom prst="rect">
            <a:avLst/>
          </a:prstGeom>
          <a:noFill/>
          <a:ln w="9525" cap="flat" cmpd="sng">
            <a:solidFill>
              <a:srgbClr val="00FFF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17F75828-8BEA-4519-8225-E38C492036F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10</a:t>
            </a:fld>
            <a:endParaRPr lang="es-CO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f8306ab00d_0_107"/>
          <p:cNvSpPr txBox="1">
            <a:spLocks noGrp="1"/>
          </p:cNvSpPr>
          <p:nvPr>
            <p:ph type="title"/>
          </p:nvPr>
        </p:nvSpPr>
        <p:spPr>
          <a:xfrm>
            <a:off x="984473" y="7"/>
            <a:ext cx="10058400" cy="10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Rockwell"/>
              <a:buNone/>
            </a:pPr>
            <a:r>
              <a:rPr lang="es-CO"/>
              <a:t>CALENTAMIENTO (EJERCICIO 1)</a:t>
            </a:r>
            <a:endParaRPr/>
          </a:p>
        </p:txBody>
      </p:sp>
      <p:pic>
        <p:nvPicPr>
          <p:cNvPr id="189" name="Google Shape;189;gf8306ab00d_0_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86838" y="1056007"/>
            <a:ext cx="6618330" cy="549719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191FEDE9-FFA3-48AB-9B7B-9383330790F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11</a:t>
            </a:fld>
            <a:endParaRPr lang="es-CO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f8306ab00d_0_116"/>
          <p:cNvSpPr txBox="1">
            <a:spLocks noGrp="1"/>
          </p:cNvSpPr>
          <p:nvPr>
            <p:ph type="title"/>
          </p:nvPr>
        </p:nvSpPr>
        <p:spPr>
          <a:xfrm>
            <a:off x="984473" y="7"/>
            <a:ext cx="10058400" cy="10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Rockwell"/>
              <a:buNone/>
            </a:pPr>
            <a:r>
              <a:rPr lang="es-CO"/>
              <a:t>CALENTAMIENTO (EJERCICIO 1)</a:t>
            </a:r>
            <a:endParaRPr/>
          </a:p>
        </p:txBody>
      </p:sp>
      <p:pic>
        <p:nvPicPr>
          <p:cNvPr id="195" name="Google Shape;195;gf8306ab00d_0_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019899"/>
            <a:ext cx="4130049" cy="334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gf8306ab00d_0_1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03538" y="2209900"/>
            <a:ext cx="3984935" cy="315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gf8306ab00d_0_1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88475" y="2209901"/>
            <a:ext cx="3887763" cy="3153650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gf8306ab00d_0_116"/>
          <p:cNvSpPr txBox="1"/>
          <p:nvPr/>
        </p:nvSpPr>
        <p:spPr>
          <a:xfrm>
            <a:off x="1149100" y="5534775"/>
            <a:ext cx="1907700" cy="4002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>
                <a:latin typeface="Rockwell"/>
                <a:ea typeface="Rockwell"/>
                <a:cs typeface="Rockwell"/>
                <a:sym typeface="Rockwell"/>
              </a:rPr>
              <a:t>T =  1/1600</a:t>
            </a:r>
            <a:endParaRPr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199" name="Google Shape;199;gf8306ab00d_0_116"/>
          <p:cNvSpPr txBox="1"/>
          <p:nvPr/>
        </p:nvSpPr>
        <p:spPr>
          <a:xfrm>
            <a:off x="9135200" y="5534775"/>
            <a:ext cx="1907700" cy="4002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>
                <a:latin typeface="Rockwell"/>
                <a:ea typeface="Rockwell"/>
                <a:cs typeface="Rockwell"/>
                <a:sym typeface="Rockwell"/>
              </a:rPr>
              <a:t>T =  1/3000</a:t>
            </a:r>
            <a:endParaRPr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200" name="Google Shape;200;gf8306ab00d_0_116"/>
          <p:cNvSpPr txBox="1"/>
          <p:nvPr/>
        </p:nvSpPr>
        <p:spPr>
          <a:xfrm>
            <a:off x="5098700" y="5534775"/>
            <a:ext cx="1907700" cy="4002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>
                <a:latin typeface="Rockwell"/>
                <a:ea typeface="Rockwell"/>
                <a:cs typeface="Rockwell"/>
                <a:sym typeface="Rockwell"/>
              </a:rPr>
              <a:t>T =  1/2400</a:t>
            </a:r>
            <a:endParaRPr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7AC75484-7B6C-4822-AA53-9A87D2F8849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12</a:t>
            </a:fld>
            <a:endParaRPr lang="es-CO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f8306ab00d_0_127"/>
          <p:cNvSpPr txBox="1">
            <a:spLocks noGrp="1"/>
          </p:cNvSpPr>
          <p:nvPr>
            <p:ph type="title"/>
          </p:nvPr>
        </p:nvSpPr>
        <p:spPr>
          <a:xfrm>
            <a:off x="984473" y="7"/>
            <a:ext cx="10058400" cy="10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Rockwell"/>
              <a:buNone/>
            </a:pPr>
            <a:r>
              <a:rPr lang="es-CO"/>
              <a:t>CALENTAMIENTO (EJERCICIO 2)</a:t>
            </a:r>
            <a:endParaRPr/>
          </a:p>
        </p:txBody>
      </p:sp>
      <p:pic>
        <p:nvPicPr>
          <p:cNvPr id="206" name="Google Shape;206;gf8306ab00d_0_1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19550" y="881132"/>
            <a:ext cx="4152900" cy="828675"/>
          </a:xfrm>
          <a:prstGeom prst="rect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07" name="Google Shape;207;gf8306ab00d_0_1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62100" y="1085919"/>
            <a:ext cx="2257425" cy="419100"/>
          </a:xfrm>
          <a:prstGeom prst="rect">
            <a:avLst/>
          </a:prstGeom>
          <a:noFill/>
          <a:ln w="9525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08" name="Google Shape;208;gf8306ab00d_0_1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0400" y="1919125"/>
            <a:ext cx="5234110" cy="4459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gf8306ab00d_0_1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85575" y="2004501"/>
            <a:ext cx="5330725" cy="445923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499F1F8E-2967-46CC-A047-9CA2747EFA3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13</a:t>
            </a:fld>
            <a:endParaRPr lang="es-CO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f8306ab00d_0_141"/>
          <p:cNvSpPr txBox="1">
            <a:spLocks noGrp="1"/>
          </p:cNvSpPr>
          <p:nvPr>
            <p:ph type="title"/>
          </p:nvPr>
        </p:nvSpPr>
        <p:spPr>
          <a:xfrm>
            <a:off x="984473" y="7"/>
            <a:ext cx="10058400" cy="10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Rockwell"/>
              <a:buNone/>
            </a:pPr>
            <a:r>
              <a:rPr lang="es-CO"/>
              <a:t>CALENTAMIENTO (EJERCICIO 2)</a:t>
            </a:r>
            <a:endParaRPr/>
          </a:p>
        </p:txBody>
      </p:sp>
      <p:pic>
        <p:nvPicPr>
          <p:cNvPr id="215" name="Google Shape;215;gf8306ab00d_0_1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19550" y="881132"/>
            <a:ext cx="4152900" cy="828675"/>
          </a:xfrm>
          <a:prstGeom prst="rect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16" name="Google Shape;216;gf8306ab00d_0_1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62100" y="1085919"/>
            <a:ext cx="2257425" cy="419100"/>
          </a:xfrm>
          <a:prstGeom prst="rect">
            <a:avLst/>
          </a:prstGeom>
          <a:noFill/>
          <a:ln w="9525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17" name="Google Shape;217;gf8306ab00d_0_141"/>
          <p:cNvPicPr preferRelativeResize="0"/>
          <p:nvPr/>
        </p:nvPicPr>
        <p:blipFill rotWithShape="1">
          <a:blip r:embed="rId5">
            <a:alphaModFix/>
          </a:blip>
          <a:srcRect l="-4633" t="3759" r="-1874" b="-10267"/>
          <a:stretch/>
        </p:blipFill>
        <p:spPr>
          <a:xfrm>
            <a:off x="252025" y="1825107"/>
            <a:ext cx="5884122" cy="48433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gf8306ab00d_0_1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36150" y="1825100"/>
            <a:ext cx="5374475" cy="43538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3B96A56F-5DFE-4F78-B34D-3EF4B5CF1F9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14</a:t>
            </a:fld>
            <a:endParaRPr lang="es-CO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f8306ab00d_0_151"/>
          <p:cNvSpPr txBox="1">
            <a:spLocks noGrp="1"/>
          </p:cNvSpPr>
          <p:nvPr>
            <p:ph type="title"/>
          </p:nvPr>
        </p:nvSpPr>
        <p:spPr>
          <a:xfrm>
            <a:off x="984473" y="7"/>
            <a:ext cx="10058400" cy="10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Rockwell"/>
              <a:buNone/>
            </a:pPr>
            <a:r>
              <a:rPr lang="es-CO"/>
              <a:t>CALENTAMIENTO (EJERCICIO 2)</a:t>
            </a:r>
            <a:endParaRPr/>
          </a:p>
        </p:txBody>
      </p:sp>
      <p:pic>
        <p:nvPicPr>
          <p:cNvPr id="224" name="Google Shape;224;gf8306ab00d_0_1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19550" y="881132"/>
            <a:ext cx="4152900" cy="828675"/>
          </a:xfrm>
          <a:prstGeom prst="rect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25" name="Google Shape;225;gf8306ab00d_0_1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10225" y="1043057"/>
            <a:ext cx="3200400" cy="504825"/>
          </a:xfrm>
          <a:prstGeom prst="rect">
            <a:avLst/>
          </a:prstGeom>
          <a:noFill/>
          <a:ln w="9525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26" name="Google Shape;226;gf8306ab00d_0_1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8175" y="1791057"/>
            <a:ext cx="5757826" cy="48433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gf8306ab00d_0_15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52125" y="1977576"/>
            <a:ext cx="5206124" cy="42711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136F98D4-C4C5-461C-8E06-B49622A6CB8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15</a:t>
            </a:fld>
            <a:endParaRPr lang="es-CO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f8306ab00d_0_159"/>
          <p:cNvSpPr txBox="1">
            <a:spLocks noGrp="1"/>
          </p:cNvSpPr>
          <p:nvPr>
            <p:ph type="title"/>
          </p:nvPr>
        </p:nvSpPr>
        <p:spPr>
          <a:xfrm>
            <a:off x="984473" y="7"/>
            <a:ext cx="10058400" cy="10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Rockwell"/>
              <a:buNone/>
            </a:pPr>
            <a:r>
              <a:rPr lang="es-CO"/>
              <a:t>CALENTAMIENTO (EJERCICIO 2)</a:t>
            </a:r>
            <a:endParaRPr/>
          </a:p>
        </p:txBody>
      </p:sp>
      <p:pic>
        <p:nvPicPr>
          <p:cNvPr id="233" name="Google Shape;233;gf8306ab00d_0_1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19550" y="881132"/>
            <a:ext cx="4152900" cy="828675"/>
          </a:xfrm>
          <a:prstGeom prst="rect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34" name="Google Shape;234;gf8306ab00d_0_1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62100" y="1085919"/>
            <a:ext cx="2257425" cy="419100"/>
          </a:xfrm>
          <a:prstGeom prst="rect">
            <a:avLst/>
          </a:prstGeom>
          <a:noFill/>
          <a:ln w="9525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35" name="Google Shape;235;gf8306ab00d_0_1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9325" y="1825107"/>
            <a:ext cx="5831350" cy="47689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gf8306ab00d_0_15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78450" y="1825100"/>
            <a:ext cx="5274875" cy="4333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gf8306ab00d_0_15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410225" y="1043057"/>
            <a:ext cx="3200400" cy="504825"/>
          </a:xfrm>
          <a:prstGeom prst="rect">
            <a:avLst/>
          </a:prstGeom>
          <a:noFill/>
          <a:ln w="9525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DF38EA5-378A-46A8-ACD9-78C33427440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16</a:t>
            </a:fld>
            <a:endParaRPr lang="es-CO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f8306ab00d_0_172"/>
          <p:cNvSpPr txBox="1">
            <a:spLocks noGrp="1"/>
          </p:cNvSpPr>
          <p:nvPr>
            <p:ph type="title"/>
          </p:nvPr>
        </p:nvSpPr>
        <p:spPr>
          <a:xfrm>
            <a:off x="984473" y="7"/>
            <a:ext cx="10058400" cy="10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Rockwell"/>
              <a:buNone/>
            </a:pPr>
            <a:r>
              <a:rPr lang="es-CO"/>
              <a:t>CALENTAMIENTO (EJERCICIO 2)</a:t>
            </a:r>
            <a:endParaRPr/>
          </a:p>
        </p:txBody>
      </p:sp>
      <p:pic>
        <p:nvPicPr>
          <p:cNvPr id="243" name="Google Shape;243;gf8306ab00d_0_1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19550" y="881132"/>
            <a:ext cx="4152900" cy="828675"/>
          </a:xfrm>
          <a:prstGeom prst="rect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44" name="Google Shape;244;gf8306ab00d_0_1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53374" y="1067025"/>
            <a:ext cx="3143280" cy="456875"/>
          </a:xfrm>
          <a:prstGeom prst="rect">
            <a:avLst/>
          </a:prstGeom>
          <a:noFill/>
          <a:ln w="9525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45" name="Google Shape;245;gf8306ab00d_0_17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3525" y="1876457"/>
            <a:ext cx="5557869" cy="48433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gf8306ab00d_0_17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76475" y="1876450"/>
            <a:ext cx="5434550" cy="444385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4FAE6423-88CC-40C2-8839-FB839935F88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17</a:t>
            </a:fld>
            <a:endParaRPr lang="es-CO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f8306ab00d_0_180"/>
          <p:cNvSpPr txBox="1">
            <a:spLocks noGrp="1"/>
          </p:cNvSpPr>
          <p:nvPr>
            <p:ph type="title"/>
          </p:nvPr>
        </p:nvSpPr>
        <p:spPr>
          <a:xfrm>
            <a:off x="984473" y="7"/>
            <a:ext cx="10058400" cy="10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Rockwell"/>
              <a:buNone/>
            </a:pPr>
            <a:r>
              <a:rPr lang="es-CO"/>
              <a:t>CALENTAMIENTO (EJERCICIO 2)</a:t>
            </a:r>
            <a:endParaRPr/>
          </a:p>
        </p:txBody>
      </p:sp>
      <p:pic>
        <p:nvPicPr>
          <p:cNvPr id="252" name="Google Shape;252;gf8306ab00d_0_1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19550" y="881132"/>
            <a:ext cx="4152900" cy="828675"/>
          </a:xfrm>
          <a:prstGeom prst="rect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53" name="Google Shape;253;gf8306ab00d_0_1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62100" y="1085919"/>
            <a:ext cx="2257425" cy="419100"/>
          </a:xfrm>
          <a:prstGeom prst="rect">
            <a:avLst/>
          </a:prstGeom>
          <a:noFill/>
          <a:ln w="9525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54" name="Google Shape;254;gf8306ab00d_0_18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0850" y="1919132"/>
            <a:ext cx="5632572" cy="48433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gf8306ab00d_0_18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84175" y="1805300"/>
            <a:ext cx="5768351" cy="442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gf8306ab00d_0_18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353374" y="1067025"/>
            <a:ext cx="3143280" cy="456875"/>
          </a:xfrm>
          <a:prstGeom prst="rect">
            <a:avLst/>
          </a:prstGeom>
          <a:noFill/>
          <a:ln w="9525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90E1A26A-906C-4805-8BB2-3419342815F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18</a:t>
            </a:fld>
            <a:endParaRPr lang="es-CO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f8306ab00d_0_195"/>
          <p:cNvSpPr txBox="1">
            <a:spLocks noGrp="1"/>
          </p:cNvSpPr>
          <p:nvPr>
            <p:ph type="title"/>
          </p:nvPr>
        </p:nvSpPr>
        <p:spPr>
          <a:xfrm>
            <a:off x="984473" y="7"/>
            <a:ext cx="10058400" cy="10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Rockwell"/>
              <a:buNone/>
            </a:pPr>
            <a:r>
              <a:rPr lang="es-CO"/>
              <a:t>CALENTAMIENTO (EJERCICIO 2)</a:t>
            </a:r>
            <a:endParaRPr/>
          </a:p>
        </p:txBody>
      </p:sp>
      <p:pic>
        <p:nvPicPr>
          <p:cNvPr id="262" name="Google Shape;262;gf8306ab00d_0_1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19550" y="881132"/>
            <a:ext cx="4152900" cy="828675"/>
          </a:xfrm>
          <a:prstGeom prst="rect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63" name="Google Shape;263;gf8306ab00d_0_1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12157" y="1044412"/>
            <a:ext cx="3879850" cy="502100"/>
          </a:xfrm>
          <a:prstGeom prst="rect">
            <a:avLst/>
          </a:prstGeom>
          <a:noFill/>
          <a:ln w="9525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64" name="Google Shape;264;gf8306ab00d_0_195"/>
          <p:cNvPicPr preferRelativeResize="0"/>
          <p:nvPr/>
        </p:nvPicPr>
        <p:blipFill rotWithShape="1">
          <a:blip r:embed="rId5">
            <a:alphaModFix/>
          </a:blip>
          <a:srcRect t="-1500" b="1499"/>
          <a:stretch/>
        </p:blipFill>
        <p:spPr>
          <a:xfrm>
            <a:off x="152400" y="1862207"/>
            <a:ext cx="5671674" cy="474908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gf8306ab00d_0_19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24075" y="1862200"/>
            <a:ext cx="5558500" cy="44482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182BFB83-3EF6-4C86-BBAD-D045B4A34AC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19</a:t>
            </a:fld>
            <a:endParaRPr lang="es-CO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"/>
          <p:cNvSpPr txBox="1">
            <a:spLocks noGrp="1"/>
          </p:cNvSpPr>
          <p:nvPr>
            <p:ph type="title"/>
          </p:nvPr>
        </p:nvSpPr>
        <p:spPr>
          <a:xfrm>
            <a:off x="1069848" y="484632"/>
            <a:ext cx="10058400" cy="1056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400"/>
              <a:buFont typeface="Rockwell"/>
              <a:buNone/>
            </a:pPr>
            <a:r>
              <a:rPr lang="es-CO"/>
              <a:t>INTRODUCCIÓN</a:t>
            </a:r>
            <a:endParaRPr/>
          </a:p>
        </p:txBody>
      </p:sp>
      <p:sp>
        <p:nvSpPr>
          <p:cNvPr id="111" name="Google Shape;111;p2"/>
          <p:cNvSpPr txBox="1">
            <a:spLocks noGrp="1"/>
          </p:cNvSpPr>
          <p:nvPr>
            <p:ph type="body" idx="1"/>
          </p:nvPr>
        </p:nvSpPr>
        <p:spPr>
          <a:xfrm>
            <a:off x="658427" y="1445266"/>
            <a:ext cx="10875000" cy="454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25000" lnSpcReduction="20000"/>
          </a:bodyPr>
          <a:lstStyle/>
          <a:p>
            <a:pPr marL="0" lvl="0" indent="0" algn="just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-CO" sz="8828" b="1"/>
              <a:t>Objetivo: </a:t>
            </a:r>
            <a:r>
              <a:rPr lang="es-CO" sz="8828"/>
              <a:t>Aplicar conceptos teóricos de la Transformada de Fourier a la solución de  dos problemas:</a:t>
            </a:r>
            <a:endParaRPr sz="8828"/>
          </a:p>
          <a:p>
            <a:pPr marL="0" lvl="0" indent="0" algn="just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228"/>
          </a:p>
          <a:p>
            <a:pPr marL="0" lvl="0" indent="0" algn="just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-CO" sz="8828" b="1"/>
              <a:t>El problema 1: </a:t>
            </a:r>
            <a:r>
              <a:rPr lang="es-CO" sz="8828"/>
              <a:t>El problema 1 consiste en una etapa de “calentamiento” en la cual se desarrollan dos ejercicios que requiere la aplicación de los conceptos de la Transformada de Fourier, la Transformada Discreta de Fourier y el uso de la función de autocorrelación para la reducción de ruido.</a:t>
            </a:r>
            <a:endParaRPr sz="8828"/>
          </a:p>
          <a:p>
            <a:pPr marL="0" lvl="0" indent="0" algn="just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8828"/>
          </a:p>
          <a:p>
            <a:pPr marL="0" lvl="0" indent="0" algn="just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-CO" sz="8828" b="1"/>
              <a:t>El problema 2: </a:t>
            </a:r>
            <a:r>
              <a:rPr lang="es-CO" sz="8828"/>
              <a:t>El problema 2 consiste en investigar si un evento, visto desde varias antenas, conserva su identidad espectral.</a:t>
            </a:r>
            <a:endParaRPr sz="8828"/>
          </a:p>
          <a:p>
            <a:pPr marL="0" lvl="0" indent="0" algn="just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ct val="85000"/>
              <a:buNone/>
            </a:pPr>
            <a:endParaRPr sz="2400" b="1"/>
          </a:p>
          <a:p>
            <a:pPr marL="0" lvl="0" indent="0" algn="just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ct val="85000"/>
              <a:buNone/>
            </a:pPr>
            <a:endParaRPr sz="2400"/>
          </a:p>
          <a:p>
            <a:pPr marL="0" lvl="0" indent="0" algn="just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ct val="85000"/>
              <a:buNone/>
            </a:pPr>
            <a:endParaRPr sz="2400"/>
          </a:p>
          <a:p>
            <a:pPr marL="0" lvl="0" indent="0" algn="just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ct val="85000"/>
              <a:buNone/>
            </a:pPr>
            <a:endParaRPr sz="2400"/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D0B8F1CC-E26E-460F-8D1B-3DE3336EE05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2</a:t>
            </a:fld>
            <a:endParaRPr lang="es-CO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f8306ab00d_0_203"/>
          <p:cNvSpPr txBox="1">
            <a:spLocks noGrp="1"/>
          </p:cNvSpPr>
          <p:nvPr>
            <p:ph type="title"/>
          </p:nvPr>
        </p:nvSpPr>
        <p:spPr>
          <a:xfrm>
            <a:off x="984473" y="7"/>
            <a:ext cx="10058400" cy="10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Rockwell"/>
              <a:buNone/>
            </a:pPr>
            <a:r>
              <a:rPr lang="es-CO"/>
              <a:t>CALENTAMIENTO (EJERCICIO 2)</a:t>
            </a:r>
            <a:endParaRPr/>
          </a:p>
        </p:txBody>
      </p:sp>
      <p:pic>
        <p:nvPicPr>
          <p:cNvPr id="271" name="Google Shape;271;gf8306ab00d_0_2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19550" y="881132"/>
            <a:ext cx="4152900" cy="828675"/>
          </a:xfrm>
          <a:prstGeom prst="rect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72" name="Google Shape;272;gf8306ab00d_0_20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62100" y="1085919"/>
            <a:ext cx="2257425" cy="419100"/>
          </a:xfrm>
          <a:prstGeom prst="rect">
            <a:avLst/>
          </a:prstGeom>
          <a:noFill/>
          <a:ln w="9525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73" name="Google Shape;273;gf8306ab00d_0_20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53374" y="1067025"/>
            <a:ext cx="3143280" cy="456875"/>
          </a:xfrm>
          <a:prstGeom prst="rect">
            <a:avLst/>
          </a:prstGeom>
          <a:noFill/>
          <a:ln w="9525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74" name="Google Shape;274;gf8306ab00d_0_20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312157" y="1044412"/>
            <a:ext cx="3879850" cy="502100"/>
          </a:xfrm>
          <a:prstGeom prst="rect">
            <a:avLst/>
          </a:prstGeom>
          <a:noFill/>
          <a:ln w="9525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75" name="Google Shape;275;gf8306ab00d_0_20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04800" y="1866194"/>
            <a:ext cx="5679374" cy="46412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gf8306ab00d_0_203"/>
          <p:cNvPicPr preferRelativeResize="0"/>
          <p:nvPr/>
        </p:nvPicPr>
        <p:blipFill rotWithShape="1">
          <a:blip r:embed="rId8">
            <a:alphaModFix/>
          </a:blip>
          <a:srcRect l="3790"/>
          <a:stretch/>
        </p:blipFill>
        <p:spPr>
          <a:xfrm>
            <a:off x="6104100" y="1866188"/>
            <a:ext cx="5679375" cy="43030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6AE7B632-9E9E-40CE-B4B6-64D11E21D46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20</a:t>
            </a:fld>
            <a:endParaRPr lang="es-CO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f8306ab00d_0_218"/>
          <p:cNvSpPr txBox="1">
            <a:spLocks noGrp="1"/>
          </p:cNvSpPr>
          <p:nvPr>
            <p:ph type="title"/>
          </p:nvPr>
        </p:nvSpPr>
        <p:spPr>
          <a:xfrm>
            <a:off x="984473" y="7"/>
            <a:ext cx="10058400" cy="10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Rockwell"/>
              <a:buNone/>
            </a:pPr>
            <a:r>
              <a:rPr lang="es-CO"/>
              <a:t>CALENTAMIENTO (EJERCICIO 2)</a:t>
            </a:r>
            <a:endParaRPr/>
          </a:p>
        </p:txBody>
      </p:sp>
      <p:sp>
        <p:nvSpPr>
          <p:cNvPr id="282" name="Google Shape;282;gf8306ab00d_0_218"/>
          <p:cNvSpPr txBox="1"/>
          <p:nvPr/>
        </p:nvSpPr>
        <p:spPr>
          <a:xfrm>
            <a:off x="1124550" y="2151450"/>
            <a:ext cx="9942900" cy="25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68300" algn="just" rtl="0">
              <a:spcBef>
                <a:spcPts val="0"/>
              </a:spcBef>
              <a:spcAft>
                <a:spcPts val="0"/>
              </a:spcAft>
              <a:buSzPts val="2200"/>
              <a:buFont typeface="Rockwell"/>
              <a:buChar char="●"/>
            </a:pPr>
            <a:r>
              <a:rPr lang="es-CO" sz="2200">
                <a:latin typeface="Rockwell"/>
                <a:ea typeface="Rockwell"/>
                <a:cs typeface="Rockwell"/>
                <a:sym typeface="Rockwell"/>
              </a:rPr>
              <a:t>Las componentes espectrales de altas frecuencias(correspondientes al ruido) se atenúa al usar la función de autocorrelación.</a:t>
            </a:r>
            <a:endParaRPr sz="2200">
              <a:latin typeface="Rockwell"/>
              <a:ea typeface="Rockwell"/>
              <a:cs typeface="Rockwell"/>
              <a:sym typeface="Rockwell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latin typeface="Rockwell"/>
              <a:ea typeface="Rockwell"/>
              <a:cs typeface="Rockwell"/>
              <a:sym typeface="Rockwell"/>
            </a:endParaRPr>
          </a:p>
          <a:p>
            <a:pPr marL="457200" lvl="0" indent="-368300" algn="just" rtl="0">
              <a:spcBef>
                <a:spcPts val="0"/>
              </a:spcBef>
              <a:spcAft>
                <a:spcPts val="0"/>
              </a:spcAft>
              <a:buSzPts val="2200"/>
              <a:buFont typeface="Rockwell"/>
              <a:buChar char="●"/>
            </a:pPr>
            <a:r>
              <a:rPr lang="es-CO" sz="2200">
                <a:latin typeface="Rockwell"/>
                <a:ea typeface="Rockwell"/>
                <a:cs typeface="Rockwell"/>
                <a:sym typeface="Rockwell"/>
              </a:rPr>
              <a:t>Para valores superiores a 5 del parámetro de control(α ≥ 5) las componentes principales de baja frecuencia (componentes espectrales de la señal sin ruido), no se diferencian fácilmente de las componentes de alta frecuencia (Componentes espectrales del ruido)</a:t>
            </a:r>
            <a:endParaRPr sz="2200"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9CD557AB-5A87-4C2C-9880-3B32A2A8663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21</a:t>
            </a:fld>
            <a:endParaRPr lang="es-CO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eda9dc68e7_0_10"/>
          <p:cNvSpPr txBox="1">
            <a:spLocks noGrp="1"/>
          </p:cNvSpPr>
          <p:nvPr>
            <p:ph type="title"/>
          </p:nvPr>
        </p:nvSpPr>
        <p:spPr>
          <a:xfrm>
            <a:off x="984473" y="7"/>
            <a:ext cx="10058400" cy="10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400"/>
              <a:buFont typeface="Rockwell"/>
              <a:buNone/>
            </a:pPr>
            <a:r>
              <a:rPr lang="es-CO"/>
              <a:t>PROBLEMA 2</a:t>
            </a:r>
            <a:endParaRPr/>
          </a:p>
        </p:txBody>
      </p:sp>
      <p:pic>
        <p:nvPicPr>
          <p:cNvPr id="288" name="Google Shape;288;geda9dc68e7_0_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0663" y="1360807"/>
            <a:ext cx="9526022" cy="549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geda9dc68e7_0_10"/>
          <p:cNvSpPr txBox="1"/>
          <p:nvPr/>
        </p:nvSpPr>
        <p:spPr>
          <a:xfrm>
            <a:off x="984475" y="1056000"/>
            <a:ext cx="97770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600">
                <a:latin typeface="Rockwell"/>
                <a:ea typeface="Rockwell"/>
                <a:cs typeface="Rockwell"/>
                <a:sym typeface="Rockwell"/>
              </a:rPr>
              <a:t>Gráfica señales captadas por las antenas en el dominio del tiempo.</a:t>
            </a:r>
            <a:endParaRPr sz="1600"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3AAFA4DC-922D-41EB-B8BB-37600CCEEC0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22</a:t>
            </a:fld>
            <a:endParaRPr lang="es-CO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f8306ab00d_4_5"/>
          <p:cNvSpPr txBox="1">
            <a:spLocks noGrp="1"/>
          </p:cNvSpPr>
          <p:nvPr>
            <p:ph type="title"/>
          </p:nvPr>
        </p:nvSpPr>
        <p:spPr>
          <a:xfrm>
            <a:off x="984473" y="7"/>
            <a:ext cx="10058400" cy="10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400"/>
              <a:buFont typeface="Rockwell"/>
              <a:buNone/>
            </a:pPr>
            <a:r>
              <a:rPr lang="es-CO"/>
              <a:t>PROBLEMA 2</a:t>
            </a:r>
            <a:endParaRPr/>
          </a:p>
        </p:txBody>
      </p:sp>
      <p:pic>
        <p:nvPicPr>
          <p:cNvPr id="295" name="Google Shape;295;gf8306ab00d_4_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0950" y="1775225"/>
            <a:ext cx="10649649" cy="5082774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gf8306ab00d_4_5"/>
          <p:cNvSpPr txBox="1"/>
          <p:nvPr/>
        </p:nvSpPr>
        <p:spPr>
          <a:xfrm>
            <a:off x="1207500" y="1215513"/>
            <a:ext cx="97770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600">
                <a:latin typeface="Rockwell"/>
                <a:ea typeface="Rockwell"/>
                <a:cs typeface="Rockwell"/>
                <a:sym typeface="Rockwell"/>
              </a:rPr>
              <a:t>FFT señal captada por la antena 1.</a:t>
            </a:r>
            <a:endParaRPr sz="1600"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0A9CC419-0750-443C-B2D6-DA6349CF762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23</a:t>
            </a:fld>
            <a:endParaRPr lang="es-CO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f8306ab00d_4_13"/>
          <p:cNvSpPr txBox="1">
            <a:spLocks noGrp="1"/>
          </p:cNvSpPr>
          <p:nvPr>
            <p:ph type="title"/>
          </p:nvPr>
        </p:nvSpPr>
        <p:spPr>
          <a:xfrm>
            <a:off x="984473" y="7"/>
            <a:ext cx="10058400" cy="10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400"/>
              <a:buFont typeface="Rockwell"/>
              <a:buNone/>
            </a:pPr>
            <a:r>
              <a:rPr lang="es-CO"/>
              <a:t>PROBLEMA 2</a:t>
            </a:r>
            <a:endParaRPr/>
          </a:p>
        </p:txBody>
      </p:sp>
      <p:pic>
        <p:nvPicPr>
          <p:cNvPr id="302" name="Google Shape;302;gf8306ab00d_4_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0950" y="1775225"/>
            <a:ext cx="10649649" cy="5082774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gf8306ab00d_4_13"/>
          <p:cNvSpPr txBox="1"/>
          <p:nvPr/>
        </p:nvSpPr>
        <p:spPr>
          <a:xfrm>
            <a:off x="1207500" y="1215513"/>
            <a:ext cx="97770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600">
                <a:latin typeface="Rockwell"/>
                <a:ea typeface="Rockwell"/>
                <a:cs typeface="Rockwell"/>
                <a:sym typeface="Rockwell"/>
              </a:rPr>
              <a:t>FFT señal captada por la antena 2.</a:t>
            </a:r>
            <a:endParaRPr sz="1600">
              <a:latin typeface="Rockwell"/>
              <a:ea typeface="Rockwell"/>
              <a:cs typeface="Rockwell"/>
              <a:sym typeface="Rockwell"/>
            </a:endParaRPr>
          </a:p>
        </p:txBody>
      </p:sp>
      <p:pic>
        <p:nvPicPr>
          <p:cNvPr id="304" name="Google Shape;304;gf8306ab00d_4_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8863" y="1806150"/>
            <a:ext cx="10649623" cy="508277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40E6F352-AB7F-40A3-B8E0-4076CAC6274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24</a:t>
            </a:fld>
            <a:endParaRPr lang="es-CO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f8306ab00d_4_20"/>
          <p:cNvSpPr txBox="1">
            <a:spLocks noGrp="1"/>
          </p:cNvSpPr>
          <p:nvPr>
            <p:ph type="title"/>
          </p:nvPr>
        </p:nvSpPr>
        <p:spPr>
          <a:xfrm>
            <a:off x="984473" y="7"/>
            <a:ext cx="10058400" cy="10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400"/>
              <a:buFont typeface="Rockwell"/>
              <a:buNone/>
            </a:pPr>
            <a:r>
              <a:rPr lang="es-CO"/>
              <a:t>PROBLEMA 2</a:t>
            </a:r>
            <a:endParaRPr/>
          </a:p>
        </p:txBody>
      </p:sp>
      <p:pic>
        <p:nvPicPr>
          <p:cNvPr id="310" name="Google Shape;310;gf8306ab00d_4_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0950" y="1775225"/>
            <a:ext cx="10649649" cy="5082774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gf8306ab00d_4_20"/>
          <p:cNvSpPr txBox="1"/>
          <p:nvPr/>
        </p:nvSpPr>
        <p:spPr>
          <a:xfrm>
            <a:off x="1207500" y="1215513"/>
            <a:ext cx="97770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600">
                <a:latin typeface="Rockwell"/>
                <a:ea typeface="Rockwell"/>
                <a:cs typeface="Rockwell"/>
                <a:sym typeface="Rockwell"/>
              </a:rPr>
              <a:t>FFT señal captada por la antena 3.</a:t>
            </a:r>
            <a:endParaRPr sz="1600">
              <a:latin typeface="Rockwell"/>
              <a:ea typeface="Rockwell"/>
              <a:cs typeface="Rockwell"/>
              <a:sym typeface="Rockwell"/>
            </a:endParaRPr>
          </a:p>
        </p:txBody>
      </p:sp>
      <p:pic>
        <p:nvPicPr>
          <p:cNvPr id="312" name="Google Shape;312;gf8306ab00d_4_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8863" y="1806150"/>
            <a:ext cx="10649623" cy="5082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gf8306ab00d_4_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8875" y="1775225"/>
            <a:ext cx="10714419" cy="51137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6D231C1A-EEAE-4F18-A488-5A8621A2E67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25</a:t>
            </a:fld>
            <a:endParaRPr lang="es-CO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f8306ab00d_4_28"/>
          <p:cNvSpPr txBox="1">
            <a:spLocks noGrp="1"/>
          </p:cNvSpPr>
          <p:nvPr>
            <p:ph type="title"/>
          </p:nvPr>
        </p:nvSpPr>
        <p:spPr>
          <a:xfrm>
            <a:off x="984473" y="7"/>
            <a:ext cx="10058400" cy="10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400"/>
              <a:buFont typeface="Rockwell"/>
              <a:buNone/>
            </a:pPr>
            <a:r>
              <a:rPr lang="es-CO"/>
              <a:t>PROBLEMA 2</a:t>
            </a:r>
            <a:endParaRPr/>
          </a:p>
        </p:txBody>
      </p:sp>
      <p:pic>
        <p:nvPicPr>
          <p:cNvPr id="319" name="Google Shape;319;gf8306ab00d_4_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0950" y="1775225"/>
            <a:ext cx="10649649" cy="5082774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gf8306ab00d_4_28"/>
          <p:cNvSpPr txBox="1"/>
          <p:nvPr/>
        </p:nvSpPr>
        <p:spPr>
          <a:xfrm>
            <a:off x="1207500" y="1215513"/>
            <a:ext cx="97770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600">
                <a:latin typeface="Rockwell"/>
                <a:ea typeface="Rockwell"/>
                <a:cs typeface="Rockwell"/>
                <a:sym typeface="Rockwell"/>
              </a:rPr>
              <a:t>FFT señal captada por la antena 4.</a:t>
            </a:r>
            <a:endParaRPr sz="1600">
              <a:latin typeface="Rockwell"/>
              <a:ea typeface="Rockwell"/>
              <a:cs typeface="Rockwell"/>
              <a:sym typeface="Rockwell"/>
            </a:endParaRPr>
          </a:p>
        </p:txBody>
      </p:sp>
      <p:pic>
        <p:nvPicPr>
          <p:cNvPr id="321" name="Google Shape;321;gf8306ab00d_4_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8863" y="1806150"/>
            <a:ext cx="10649623" cy="5082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gf8306ab00d_4_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8875" y="1775225"/>
            <a:ext cx="10714419" cy="511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gf8306ab00d_4_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8875" y="1806150"/>
            <a:ext cx="10649623" cy="508277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9A248FC4-50A6-4748-8B6E-FD389ACC5B0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26</a:t>
            </a:fld>
            <a:endParaRPr lang="es-CO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f8306ab00d_4_37"/>
          <p:cNvSpPr txBox="1">
            <a:spLocks noGrp="1"/>
          </p:cNvSpPr>
          <p:nvPr>
            <p:ph type="title"/>
          </p:nvPr>
        </p:nvSpPr>
        <p:spPr>
          <a:xfrm>
            <a:off x="984473" y="7"/>
            <a:ext cx="10058400" cy="10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400"/>
              <a:buFont typeface="Rockwell"/>
              <a:buNone/>
            </a:pPr>
            <a:r>
              <a:rPr lang="es-CO">
                <a:solidFill>
                  <a:schemeClr val="dk1"/>
                </a:solidFill>
              </a:rPr>
              <a:t>PROBLEMA</a:t>
            </a:r>
            <a:r>
              <a:rPr lang="es-CO"/>
              <a:t> 2</a:t>
            </a:r>
            <a:endParaRPr/>
          </a:p>
        </p:txBody>
      </p:sp>
      <p:pic>
        <p:nvPicPr>
          <p:cNvPr id="329" name="Google Shape;329;gf8306ab00d_4_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0950" y="1775225"/>
            <a:ext cx="10649649" cy="5082774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gf8306ab00d_4_37"/>
          <p:cNvSpPr txBox="1"/>
          <p:nvPr/>
        </p:nvSpPr>
        <p:spPr>
          <a:xfrm>
            <a:off x="1207500" y="1215513"/>
            <a:ext cx="97770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600">
                <a:latin typeface="Rockwell"/>
                <a:ea typeface="Rockwell"/>
                <a:cs typeface="Rockwell"/>
                <a:sym typeface="Rockwell"/>
              </a:rPr>
              <a:t>FFT señal captada por la antena 5.</a:t>
            </a:r>
            <a:endParaRPr sz="1600">
              <a:latin typeface="Rockwell"/>
              <a:ea typeface="Rockwell"/>
              <a:cs typeface="Rockwell"/>
              <a:sym typeface="Rockwell"/>
            </a:endParaRPr>
          </a:p>
        </p:txBody>
      </p:sp>
      <p:pic>
        <p:nvPicPr>
          <p:cNvPr id="331" name="Google Shape;331;gf8306ab00d_4_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8863" y="1806150"/>
            <a:ext cx="10649623" cy="5082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gf8306ab00d_4_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8875" y="1775225"/>
            <a:ext cx="10714419" cy="511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gf8306ab00d_4_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8875" y="1806150"/>
            <a:ext cx="10649623" cy="5082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gf8306ab00d_4_3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88875" y="1806138"/>
            <a:ext cx="10649649" cy="508278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21A3073A-8FE8-40CC-990C-46F67873E42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27</a:t>
            </a:fld>
            <a:endParaRPr lang="es-CO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f8306ab00d_4_47"/>
          <p:cNvSpPr txBox="1">
            <a:spLocks noGrp="1"/>
          </p:cNvSpPr>
          <p:nvPr>
            <p:ph type="title"/>
          </p:nvPr>
        </p:nvSpPr>
        <p:spPr>
          <a:xfrm>
            <a:off x="984473" y="7"/>
            <a:ext cx="10058400" cy="10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400"/>
              <a:buFont typeface="Rockwell"/>
              <a:buNone/>
            </a:pPr>
            <a:r>
              <a:rPr lang="es-CO">
                <a:solidFill>
                  <a:schemeClr val="dk1"/>
                </a:solidFill>
              </a:rPr>
              <a:t>PROBLEMA</a:t>
            </a:r>
            <a:r>
              <a:rPr lang="es-CO"/>
              <a:t> 2</a:t>
            </a:r>
            <a:endParaRPr/>
          </a:p>
        </p:txBody>
      </p:sp>
      <p:pic>
        <p:nvPicPr>
          <p:cNvPr id="340" name="Google Shape;340;gf8306ab00d_4_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0950" y="1775225"/>
            <a:ext cx="10649649" cy="5082774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gf8306ab00d_4_47"/>
          <p:cNvSpPr txBox="1"/>
          <p:nvPr/>
        </p:nvSpPr>
        <p:spPr>
          <a:xfrm>
            <a:off x="1207500" y="1215513"/>
            <a:ext cx="97770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600">
                <a:latin typeface="Rockwell"/>
                <a:ea typeface="Rockwell"/>
                <a:cs typeface="Rockwell"/>
                <a:sym typeface="Rockwell"/>
              </a:rPr>
              <a:t>FFT señal captada por la antena 6.</a:t>
            </a:r>
            <a:endParaRPr sz="1600">
              <a:latin typeface="Rockwell"/>
              <a:ea typeface="Rockwell"/>
              <a:cs typeface="Rockwell"/>
              <a:sym typeface="Rockwell"/>
            </a:endParaRPr>
          </a:p>
        </p:txBody>
      </p:sp>
      <p:pic>
        <p:nvPicPr>
          <p:cNvPr id="342" name="Google Shape;342;gf8306ab00d_4_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8863" y="1806150"/>
            <a:ext cx="10649623" cy="5082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gf8306ab00d_4_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8875" y="1775225"/>
            <a:ext cx="10714419" cy="511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gf8306ab00d_4_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8875" y="1806150"/>
            <a:ext cx="10649623" cy="5082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gf8306ab00d_4_4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88875" y="1806138"/>
            <a:ext cx="10649649" cy="5082787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gf8306ab00d_4_4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88875" y="1744297"/>
            <a:ext cx="10714424" cy="511370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2D78A6E9-E1C2-4F1E-BD43-5A328614A2E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28</a:t>
            </a:fld>
            <a:endParaRPr lang="es-CO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f8306ab00d_5_0"/>
          <p:cNvSpPr txBox="1">
            <a:spLocks noGrp="1"/>
          </p:cNvSpPr>
          <p:nvPr>
            <p:ph type="title"/>
          </p:nvPr>
        </p:nvSpPr>
        <p:spPr>
          <a:xfrm>
            <a:off x="984473" y="7"/>
            <a:ext cx="10058400" cy="10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400"/>
              <a:buFont typeface="Rockwell"/>
              <a:buNone/>
            </a:pPr>
            <a:r>
              <a:rPr lang="es-CO">
                <a:solidFill>
                  <a:schemeClr val="dk1"/>
                </a:solidFill>
              </a:rPr>
              <a:t>PROBLEMA</a:t>
            </a:r>
            <a:r>
              <a:rPr lang="es-CO"/>
              <a:t> 2</a:t>
            </a:r>
            <a:endParaRPr/>
          </a:p>
        </p:txBody>
      </p:sp>
      <p:pic>
        <p:nvPicPr>
          <p:cNvPr id="352" name="Google Shape;352;gf8306ab00d_5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0950" y="1775225"/>
            <a:ext cx="10649649" cy="5082774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gf8306ab00d_5_0"/>
          <p:cNvSpPr txBox="1"/>
          <p:nvPr/>
        </p:nvSpPr>
        <p:spPr>
          <a:xfrm>
            <a:off x="1207500" y="1215513"/>
            <a:ext cx="97770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600">
                <a:latin typeface="Rockwell"/>
                <a:ea typeface="Rockwell"/>
                <a:cs typeface="Rockwell"/>
                <a:sym typeface="Rockwell"/>
              </a:rPr>
              <a:t>FFT señal captada por la antena 7.</a:t>
            </a:r>
            <a:endParaRPr sz="1600">
              <a:latin typeface="Rockwell"/>
              <a:ea typeface="Rockwell"/>
              <a:cs typeface="Rockwell"/>
              <a:sym typeface="Rockwell"/>
            </a:endParaRPr>
          </a:p>
        </p:txBody>
      </p:sp>
      <p:pic>
        <p:nvPicPr>
          <p:cNvPr id="354" name="Google Shape;354;gf8306ab00d_5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8863" y="1806150"/>
            <a:ext cx="10649623" cy="5082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gf8306ab00d_5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8875" y="1775225"/>
            <a:ext cx="10714419" cy="511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gf8306ab00d_5_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8875" y="1806150"/>
            <a:ext cx="10649623" cy="5082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gf8306ab00d_5_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88875" y="1806138"/>
            <a:ext cx="10649649" cy="5082787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gf8306ab00d_5_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88875" y="1744297"/>
            <a:ext cx="10714424" cy="5113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gf8306ab00d_5_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88875" y="1744297"/>
            <a:ext cx="10714424" cy="511370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5E53780D-776F-44F7-B00F-2601803863B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29</a:t>
            </a:fld>
            <a:endParaRPr lang="es-CO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"/>
          <p:cNvSpPr txBox="1">
            <a:spLocks noGrp="1"/>
          </p:cNvSpPr>
          <p:nvPr>
            <p:ph type="title"/>
          </p:nvPr>
        </p:nvSpPr>
        <p:spPr>
          <a:xfrm>
            <a:off x="984473" y="7"/>
            <a:ext cx="10058400" cy="10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400"/>
              <a:buFont typeface="Rockwell"/>
              <a:buNone/>
            </a:pPr>
            <a:r>
              <a:rPr lang="es-CO"/>
              <a:t>METODOLOGÍA</a:t>
            </a:r>
            <a:endParaRPr/>
          </a:p>
        </p:txBody>
      </p:sp>
      <p:sp>
        <p:nvSpPr>
          <p:cNvPr id="117" name="Google Shape;117;p3"/>
          <p:cNvSpPr txBox="1"/>
          <p:nvPr/>
        </p:nvSpPr>
        <p:spPr>
          <a:xfrm>
            <a:off x="5059825" y="1056000"/>
            <a:ext cx="1907700" cy="4002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>
                <a:latin typeface="Rockwell"/>
                <a:ea typeface="Rockwell"/>
                <a:cs typeface="Rockwell"/>
                <a:sym typeface="Rockwell"/>
              </a:rPr>
              <a:t>PROBLEMA 1</a:t>
            </a:r>
            <a:endParaRPr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118" name="Google Shape;118;p3"/>
          <p:cNvSpPr txBox="1"/>
          <p:nvPr/>
        </p:nvSpPr>
        <p:spPr>
          <a:xfrm>
            <a:off x="984475" y="2681150"/>
            <a:ext cx="4883400" cy="2647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 b="1">
                <a:latin typeface="Rockwell"/>
                <a:ea typeface="Rockwell"/>
                <a:cs typeface="Rockwell"/>
                <a:sym typeface="Rockwell"/>
              </a:rPr>
              <a:t>Ejercicio 1: </a:t>
            </a:r>
            <a:r>
              <a:rPr lang="es-CO" sz="2000">
                <a:latin typeface="Rockwell"/>
                <a:ea typeface="Rockwell"/>
                <a:cs typeface="Rockwell"/>
                <a:sym typeface="Rockwell"/>
              </a:rPr>
              <a:t>A partir de 2 señales.</a:t>
            </a:r>
            <a:endParaRPr sz="2000">
              <a:latin typeface="Rockwell"/>
              <a:ea typeface="Rockwell"/>
              <a:cs typeface="Rockwell"/>
              <a:sym typeface="Rockwell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Rockwell"/>
              <a:ea typeface="Rockwell"/>
              <a:cs typeface="Rockwell"/>
              <a:sym typeface="Rockwell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>
                <a:latin typeface="Rockwell"/>
                <a:ea typeface="Rockwell"/>
                <a:cs typeface="Rockwell"/>
                <a:sym typeface="Rockwell"/>
              </a:rPr>
              <a:t>Implementar la transformada de Fourier.</a:t>
            </a:r>
            <a:endParaRPr sz="2000">
              <a:latin typeface="Rockwell"/>
              <a:ea typeface="Rockwell"/>
              <a:cs typeface="Rockwell"/>
              <a:sym typeface="Rockwell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Rockwell"/>
              <a:ea typeface="Rockwell"/>
              <a:cs typeface="Rockwell"/>
              <a:sym typeface="Rockwell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>
                <a:latin typeface="Rockwell"/>
                <a:ea typeface="Rockwell"/>
                <a:cs typeface="Rockwell"/>
                <a:sym typeface="Rockwell"/>
              </a:rPr>
              <a:t>Analizar los resultados, modificando paso de la transformada de Fourier y periodo de medición.</a:t>
            </a:r>
            <a:endParaRPr sz="2000"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119" name="Google Shape;119;p3"/>
          <p:cNvSpPr txBox="1"/>
          <p:nvPr/>
        </p:nvSpPr>
        <p:spPr>
          <a:xfrm>
            <a:off x="6571000" y="1911500"/>
            <a:ext cx="4883400" cy="41868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 b="1">
                <a:latin typeface="Rockwell"/>
                <a:ea typeface="Rockwell"/>
                <a:cs typeface="Rockwell"/>
                <a:sym typeface="Rockwell"/>
              </a:rPr>
              <a:t>Ejercicio 2: </a:t>
            </a:r>
            <a:r>
              <a:rPr lang="es-CO" sz="2000">
                <a:latin typeface="Rockwell"/>
                <a:ea typeface="Rockwell"/>
                <a:cs typeface="Rockwell"/>
                <a:sym typeface="Rockwell"/>
              </a:rPr>
              <a:t>Considerando una señal.</a:t>
            </a:r>
            <a:endParaRPr sz="2000">
              <a:latin typeface="Rockwell"/>
              <a:ea typeface="Rockwell"/>
              <a:cs typeface="Rockwell"/>
              <a:sym typeface="Rockwell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Rockwell"/>
              <a:ea typeface="Rockwell"/>
              <a:cs typeface="Rockwell"/>
              <a:sym typeface="Rockwell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>
                <a:latin typeface="Rockwell"/>
                <a:ea typeface="Rockwell"/>
                <a:cs typeface="Rockwell"/>
                <a:sym typeface="Rockwell"/>
              </a:rPr>
              <a:t>Establecer diferentes niveles de ruido(bajo, medio y alto).</a:t>
            </a:r>
            <a:endParaRPr sz="2000">
              <a:latin typeface="Rockwell"/>
              <a:ea typeface="Rockwell"/>
              <a:cs typeface="Rockwell"/>
              <a:sym typeface="Rockwell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Rockwell"/>
              <a:ea typeface="Rockwell"/>
              <a:cs typeface="Rockwell"/>
              <a:sym typeface="Rockwell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>
                <a:latin typeface="Rockwell"/>
                <a:ea typeface="Rockwell"/>
                <a:cs typeface="Rockwell"/>
                <a:sym typeface="Rockwell"/>
              </a:rPr>
              <a:t>Para cada nivel de ruido:</a:t>
            </a:r>
            <a:endParaRPr sz="2000">
              <a:latin typeface="Rockwell"/>
              <a:ea typeface="Rockwell"/>
              <a:cs typeface="Rockwell"/>
              <a:sym typeface="Rockwell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Rockwell"/>
              <a:ea typeface="Rockwell"/>
              <a:cs typeface="Rockwell"/>
              <a:sym typeface="Rockwell"/>
            </a:endParaRPr>
          </a:p>
          <a:p>
            <a:pPr marL="457200" lvl="0" indent="-355600" algn="just" rtl="0">
              <a:spcBef>
                <a:spcPts val="0"/>
              </a:spcBef>
              <a:spcAft>
                <a:spcPts val="0"/>
              </a:spcAft>
              <a:buSzPts val="2000"/>
              <a:buFont typeface="Rockwell"/>
              <a:buChar char="●"/>
            </a:pPr>
            <a:r>
              <a:rPr lang="es-CO" sz="2000">
                <a:latin typeface="Rockwell"/>
                <a:ea typeface="Rockwell"/>
                <a:cs typeface="Rockwell"/>
                <a:sym typeface="Rockwell"/>
              </a:rPr>
              <a:t>Encontrar la transformada de Fourier.</a:t>
            </a:r>
            <a:endParaRPr sz="2000">
              <a:latin typeface="Rockwell"/>
              <a:ea typeface="Rockwell"/>
              <a:cs typeface="Rockwell"/>
              <a:sym typeface="Rockwell"/>
            </a:endParaRPr>
          </a:p>
          <a:p>
            <a:pPr marL="457200" lvl="0" indent="-355600" algn="just" rtl="0">
              <a:spcBef>
                <a:spcPts val="0"/>
              </a:spcBef>
              <a:spcAft>
                <a:spcPts val="0"/>
              </a:spcAft>
              <a:buSzPts val="2000"/>
              <a:buFont typeface="Rockwell"/>
              <a:buChar char="●"/>
            </a:pPr>
            <a:r>
              <a:rPr lang="es-CO" sz="2000">
                <a:latin typeface="Rockwell"/>
                <a:ea typeface="Rockwell"/>
                <a:cs typeface="Rockwell"/>
                <a:sym typeface="Rockwell"/>
              </a:rPr>
              <a:t>Calcular la Función de autocorrelación.</a:t>
            </a:r>
            <a:endParaRPr sz="2000">
              <a:latin typeface="Rockwell"/>
              <a:ea typeface="Rockwell"/>
              <a:cs typeface="Rockwell"/>
              <a:sym typeface="Rockwell"/>
            </a:endParaRPr>
          </a:p>
          <a:p>
            <a:pPr marL="457200" lvl="0" indent="-355600" algn="just" rtl="0">
              <a:spcBef>
                <a:spcPts val="0"/>
              </a:spcBef>
              <a:spcAft>
                <a:spcPts val="0"/>
              </a:spcAft>
              <a:buSzPts val="2000"/>
              <a:buFont typeface="Rockwell"/>
              <a:buChar char="●"/>
            </a:pPr>
            <a:r>
              <a:rPr lang="es-CO" sz="2000">
                <a:latin typeface="Rockwell"/>
                <a:ea typeface="Rockwell"/>
                <a:cs typeface="Rockwell"/>
                <a:sym typeface="Rockwell"/>
              </a:rPr>
              <a:t>analizar resultados.</a:t>
            </a:r>
            <a:endParaRPr sz="2000">
              <a:latin typeface="Rockwell"/>
              <a:ea typeface="Rockwell"/>
              <a:cs typeface="Rockwell"/>
              <a:sym typeface="Rockwell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3E2ED70-F27E-4E6F-88D4-1D6B4D0750E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3</a:t>
            </a:fld>
            <a:endParaRPr lang="es-CO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64" name="Google Shape;364;gf8306ab00d_5_13"/>
          <p:cNvGraphicFramePr/>
          <p:nvPr/>
        </p:nvGraphicFramePr>
        <p:xfrm>
          <a:off x="3120150" y="2559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{22E9B4F0-B49A-4B84-BD27-2DA8486E8B43}</a:tableStyleId>
              </a:tblPr>
              <a:tblGrid>
                <a:gridCol w="1666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66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662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600"/>
                        <a:t>Antena</a:t>
                      </a:r>
                      <a:endParaRPr sz="16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600"/>
                        <a:t>frecuencia (Hz)</a:t>
                      </a:r>
                      <a:endParaRPr sz="16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600"/>
                        <a:t>Amplitud</a:t>
                      </a:r>
                      <a:endParaRPr sz="16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600"/>
                        <a:t>AEP</a:t>
                      </a:r>
                      <a:endParaRPr sz="16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600"/>
                        <a:t>0.0125</a:t>
                      </a:r>
                      <a:endParaRPr sz="16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600"/>
                        <a:t>1181.23</a:t>
                      </a:r>
                      <a:endParaRPr sz="16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600"/>
                        <a:t>GLG</a:t>
                      </a:r>
                      <a:endParaRPr sz="16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600"/>
                        <a:t>0.0118</a:t>
                      </a:r>
                      <a:endParaRPr sz="16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600"/>
                        <a:t>1638.3</a:t>
                      </a:r>
                      <a:endParaRPr sz="16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600"/>
                        <a:t>JNN</a:t>
                      </a:r>
                      <a:endParaRPr sz="16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600"/>
                        <a:t>0.0463</a:t>
                      </a:r>
                      <a:endParaRPr sz="16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600"/>
                        <a:t>4157.63</a:t>
                      </a:r>
                      <a:endParaRPr sz="16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600"/>
                        <a:t>MRC</a:t>
                      </a:r>
                      <a:endParaRPr sz="16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600"/>
                        <a:t>0.0114</a:t>
                      </a:r>
                      <a:endParaRPr sz="16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600"/>
                        <a:t>759.943</a:t>
                      </a:r>
                      <a:endParaRPr sz="16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600"/>
                        <a:t>NDJ</a:t>
                      </a:r>
                      <a:endParaRPr sz="16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600"/>
                        <a:t>0.0125</a:t>
                      </a:r>
                      <a:endParaRPr sz="16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600"/>
                        <a:t>2184.59</a:t>
                      </a:r>
                      <a:endParaRPr sz="16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600"/>
                        <a:t>PLT</a:t>
                      </a:r>
                      <a:endParaRPr sz="16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600"/>
                        <a:t>0.0135</a:t>
                      </a:r>
                      <a:endParaRPr sz="16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600"/>
                        <a:t>860.073</a:t>
                      </a:r>
                      <a:endParaRPr sz="16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600"/>
                        <a:t>RSR</a:t>
                      </a:r>
                      <a:endParaRPr sz="16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600"/>
                        <a:t>0.0125</a:t>
                      </a:r>
                      <a:endParaRPr sz="16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600"/>
                        <a:t>1361.97</a:t>
                      </a:r>
                      <a:endParaRPr sz="16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65" name="Google Shape;365;gf8306ab00d_5_13"/>
          <p:cNvSpPr txBox="1">
            <a:spLocks noGrp="1"/>
          </p:cNvSpPr>
          <p:nvPr>
            <p:ph type="title"/>
          </p:nvPr>
        </p:nvSpPr>
        <p:spPr>
          <a:xfrm>
            <a:off x="984473" y="7"/>
            <a:ext cx="10058400" cy="10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400"/>
              <a:buFont typeface="Rockwell"/>
              <a:buNone/>
            </a:pPr>
            <a:r>
              <a:rPr lang="es-CO">
                <a:solidFill>
                  <a:schemeClr val="dk1"/>
                </a:solidFill>
              </a:rPr>
              <a:t>PROBLEMA</a:t>
            </a:r>
            <a:r>
              <a:rPr lang="es-CO"/>
              <a:t> 2</a:t>
            </a:r>
            <a:endParaRPr/>
          </a:p>
        </p:txBody>
      </p:sp>
      <p:sp>
        <p:nvSpPr>
          <p:cNvPr id="366" name="Google Shape;366;gf8306ab00d_5_13"/>
          <p:cNvSpPr txBox="1"/>
          <p:nvPr/>
        </p:nvSpPr>
        <p:spPr>
          <a:xfrm>
            <a:off x="916838" y="1361125"/>
            <a:ext cx="9405300" cy="8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600">
                <a:latin typeface="Rockwell"/>
                <a:ea typeface="Rockwell"/>
                <a:cs typeface="Rockwell"/>
                <a:sym typeface="Rockwell"/>
              </a:rPr>
              <a:t>Comparación de las frecuencias obtenidas mediante la transformada de Fourier para determinar </a:t>
            </a:r>
            <a:endParaRPr sz="1600">
              <a:latin typeface="Rockwell"/>
              <a:ea typeface="Rockwell"/>
              <a:cs typeface="Rockwell"/>
              <a:sym typeface="Rockwel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600">
                <a:latin typeface="Rockwell"/>
                <a:ea typeface="Rockwell"/>
                <a:cs typeface="Rockwell"/>
                <a:sym typeface="Rockwell"/>
              </a:rPr>
              <a:t>la identidad espectral del evento.</a:t>
            </a:r>
            <a:endParaRPr sz="1600">
              <a:latin typeface="Rockwell"/>
              <a:ea typeface="Rockwell"/>
              <a:cs typeface="Rockwell"/>
              <a:sym typeface="Rockwel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5342BA1B-D3C8-4E73-BF1D-366EF792349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30</a:t>
            </a:fld>
            <a:endParaRPr lang="es-CO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f8306ab00d_6_12"/>
          <p:cNvSpPr txBox="1">
            <a:spLocks noGrp="1"/>
          </p:cNvSpPr>
          <p:nvPr>
            <p:ph type="title"/>
          </p:nvPr>
        </p:nvSpPr>
        <p:spPr>
          <a:xfrm>
            <a:off x="984473" y="7"/>
            <a:ext cx="10058400" cy="10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400"/>
              <a:buFont typeface="Rockwell"/>
              <a:buNone/>
            </a:pPr>
            <a:r>
              <a:rPr lang="es-CO">
                <a:solidFill>
                  <a:schemeClr val="dk1"/>
                </a:solidFill>
              </a:rPr>
              <a:t>PROBLEMA</a:t>
            </a:r>
            <a:r>
              <a:rPr lang="es-CO"/>
              <a:t> 2</a:t>
            </a:r>
            <a:endParaRPr/>
          </a:p>
        </p:txBody>
      </p:sp>
      <p:pic>
        <p:nvPicPr>
          <p:cNvPr id="372" name="Google Shape;372;gf8306ab00d_6_12"/>
          <p:cNvPicPr preferRelativeResize="0"/>
          <p:nvPr/>
        </p:nvPicPr>
        <p:blipFill rotWithShape="1">
          <a:blip r:embed="rId3">
            <a:alphaModFix/>
          </a:blip>
          <a:srcRect l="8024" r="6694"/>
          <a:stretch/>
        </p:blipFill>
        <p:spPr>
          <a:xfrm>
            <a:off x="573000" y="849050"/>
            <a:ext cx="5297000" cy="29600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gf8306ab00d_6_12"/>
          <p:cNvPicPr preferRelativeResize="0"/>
          <p:nvPr/>
        </p:nvPicPr>
        <p:blipFill rotWithShape="1">
          <a:blip r:embed="rId4">
            <a:alphaModFix/>
          </a:blip>
          <a:srcRect l="8252" r="7023"/>
          <a:stretch/>
        </p:blipFill>
        <p:spPr>
          <a:xfrm>
            <a:off x="984475" y="3732725"/>
            <a:ext cx="5555850" cy="312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gf8306ab00d_6_12"/>
          <p:cNvPicPr preferRelativeResize="0"/>
          <p:nvPr/>
        </p:nvPicPr>
        <p:blipFill rotWithShape="1">
          <a:blip r:embed="rId5">
            <a:alphaModFix/>
          </a:blip>
          <a:srcRect l="8358" r="6353"/>
          <a:stretch/>
        </p:blipFill>
        <p:spPr>
          <a:xfrm>
            <a:off x="6540325" y="1055995"/>
            <a:ext cx="5297000" cy="2960004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gf8306ab00d_6_12"/>
          <p:cNvSpPr txBox="1"/>
          <p:nvPr/>
        </p:nvSpPr>
        <p:spPr>
          <a:xfrm>
            <a:off x="7507025" y="4877425"/>
            <a:ext cx="33636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600">
                <a:latin typeface="Rockwell"/>
                <a:ea typeface="Rockwell"/>
                <a:cs typeface="Rockwell"/>
                <a:sym typeface="Rockwell"/>
              </a:rPr>
              <a:t>Espectrogramas para comprobar </a:t>
            </a:r>
            <a:endParaRPr sz="1600">
              <a:latin typeface="Rockwell"/>
              <a:ea typeface="Rockwell"/>
              <a:cs typeface="Rockwell"/>
              <a:sym typeface="Rockwel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600">
                <a:latin typeface="Rockwell"/>
                <a:ea typeface="Rockwell"/>
                <a:cs typeface="Rockwell"/>
                <a:sym typeface="Rockwell"/>
              </a:rPr>
              <a:t>características.</a:t>
            </a:r>
            <a:endParaRPr sz="1600"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26CF4964-5C76-4CEF-90D2-024B6ADD2CE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31</a:t>
            </a:fld>
            <a:endParaRPr lang="es-CO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0" name="Google Shape;380;gf8306ab00d_6_0"/>
          <p:cNvPicPr preferRelativeResize="0"/>
          <p:nvPr/>
        </p:nvPicPr>
        <p:blipFill rotWithShape="1">
          <a:blip r:embed="rId3">
            <a:alphaModFix/>
          </a:blip>
          <a:srcRect l="8591" r="5836"/>
          <a:stretch/>
        </p:blipFill>
        <p:spPr>
          <a:xfrm>
            <a:off x="580875" y="968725"/>
            <a:ext cx="4890550" cy="2723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gf8306ab00d_6_0"/>
          <p:cNvPicPr preferRelativeResize="0"/>
          <p:nvPr/>
        </p:nvPicPr>
        <p:blipFill rotWithShape="1">
          <a:blip r:embed="rId4">
            <a:alphaModFix/>
          </a:blip>
          <a:srcRect l="7563" r="6870"/>
          <a:stretch/>
        </p:blipFill>
        <p:spPr>
          <a:xfrm>
            <a:off x="580875" y="3879575"/>
            <a:ext cx="4890550" cy="2723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gf8306ab00d_6_0"/>
          <p:cNvPicPr preferRelativeResize="0"/>
          <p:nvPr/>
        </p:nvPicPr>
        <p:blipFill rotWithShape="1">
          <a:blip r:embed="rId5">
            <a:alphaModFix/>
          </a:blip>
          <a:srcRect l="8609" r="6651"/>
          <a:stretch/>
        </p:blipFill>
        <p:spPr>
          <a:xfrm>
            <a:off x="6014800" y="878081"/>
            <a:ext cx="5028075" cy="282779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gf8306ab00d_6_0"/>
          <p:cNvPicPr preferRelativeResize="0"/>
          <p:nvPr/>
        </p:nvPicPr>
        <p:blipFill rotWithShape="1">
          <a:blip r:embed="rId6">
            <a:alphaModFix/>
          </a:blip>
          <a:srcRect l="7916" r="5935"/>
          <a:stretch/>
        </p:blipFill>
        <p:spPr>
          <a:xfrm>
            <a:off x="6014800" y="3827600"/>
            <a:ext cx="5111528" cy="2827801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gf8306ab00d_6_0"/>
          <p:cNvSpPr txBox="1">
            <a:spLocks noGrp="1"/>
          </p:cNvSpPr>
          <p:nvPr>
            <p:ph type="title"/>
          </p:nvPr>
        </p:nvSpPr>
        <p:spPr>
          <a:xfrm>
            <a:off x="984473" y="7"/>
            <a:ext cx="10058400" cy="10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400"/>
              <a:buFont typeface="Rockwell"/>
              <a:buNone/>
            </a:pPr>
            <a:r>
              <a:rPr lang="es-CO">
                <a:solidFill>
                  <a:schemeClr val="dk1"/>
                </a:solidFill>
              </a:rPr>
              <a:t>PROBLEMA</a:t>
            </a:r>
            <a:r>
              <a:rPr lang="es-CO"/>
              <a:t> 2</a:t>
            </a:r>
            <a:endParaRPr/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69FC0C22-618E-46A7-9513-ABDE9108D76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32</a:t>
            </a:fld>
            <a:endParaRPr lang="es-CO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89" name="Google Shape;389;gf8306ab00d_6_39"/>
          <p:cNvGraphicFramePr/>
          <p:nvPr/>
        </p:nvGraphicFramePr>
        <p:xfrm>
          <a:off x="3120150" y="2559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{22E9B4F0-B49A-4B84-BD27-2DA8486E8B43}</a:tableStyleId>
              </a:tblPr>
              <a:tblGrid>
                <a:gridCol w="19410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41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410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67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600"/>
                        <a:t>Antena</a:t>
                      </a:r>
                      <a:endParaRPr sz="16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600"/>
                        <a:t># muestras</a:t>
                      </a:r>
                      <a:endParaRPr sz="16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600"/>
                        <a:t>t (ms)</a:t>
                      </a:r>
                      <a:endParaRPr sz="16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67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600"/>
                        <a:t>AEP</a:t>
                      </a:r>
                      <a:endParaRPr sz="16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600"/>
                        <a:t>250-550</a:t>
                      </a:r>
                      <a:endParaRPr sz="16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600"/>
                        <a:t>819.98-820.38</a:t>
                      </a:r>
                      <a:endParaRPr sz="16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67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600"/>
                        <a:t>GLG</a:t>
                      </a:r>
                      <a:endParaRPr sz="16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600"/>
                        <a:t>200-450</a:t>
                      </a:r>
                      <a:endParaRPr sz="16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600"/>
                        <a:t>819.96-820.476</a:t>
                      </a:r>
                      <a:endParaRPr sz="16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67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600"/>
                        <a:t>JNN</a:t>
                      </a:r>
                      <a:endParaRPr sz="16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600"/>
                        <a:t>-----</a:t>
                      </a:r>
                      <a:endParaRPr sz="16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600"/>
                        <a:t>-----</a:t>
                      </a:r>
                      <a:endParaRPr sz="16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67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600"/>
                        <a:t>MRC</a:t>
                      </a:r>
                      <a:endParaRPr sz="16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600"/>
                        <a:t>700-900</a:t>
                      </a:r>
                      <a:endParaRPr sz="16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600"/>
                        <a:t>820-820.67</a:t>
                      </a:r>
                      <a:endParaRPr sz="16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67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600"/>
                        <a:t>NDJ</a:t>
                      </a:r>
                      <a:endParaRPr sz="16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600"/>
                        <a:t>250-450</a:t>
                      </a:r>
                      <a:endParaRPr sz="16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600"/>
                        <a:t>819.94-820.4</a:t>
                      </a:r>
                      <a:endParaRPr sz="16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67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600"/>
                        <a:t>PLT</a:t>
                      </a:r>
                      <a:endParaRPr sz="16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600"/>
                        <a:t>450-650</a:t>
                      </a:r>
                      <a:endParaRPr sz="16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600"/>
                        <a:t>819.98-820.22</a:t>
                      </a:r>
                      <a:endParaRPr sz="16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67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600"/>
                        <a:t>RSR</a:t>
                      </a:r>
                      <a:endParaRPr sz="16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600"/>
                        <a:t>700-900</a:t>
                      </a:r>
                      <a:endParaRPr sz="16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600"/>
                        <a:t>819.96-820.27</a:t>
                      </a:r>
                      <a:endParaRPr sz="16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90" name="Google Shape;390;gf8306ab00d_6_39"/>
          <p:cNvSpPr txBox="1">
            <a:spLocks noGrp="1"/>
          </p:cNvSpPr>
          <p:nvPr>
            <p:ph type="title"/>
          </p:nvPr>
        </p:nvSpPr>
        <p:spPr>
          <a:xfrm>
            <a:off x="984473" y="7"/>
            <a:ext cx="10058400" cy="10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400"/>
              <a:buFont typeface="Rockwell"/>
              <a:buNone/>
            </a:pPr>
            <a:r>
              <a:rPr lang="es-CO"/>
              <a:t>EJERCICIO 2</a:t>
            </a:r>
            <a:endParaRPr/>
          </a:p>
        </p:txBody>
      </p:sp>
      <p:sp>
        <p:nvSpPr>
          <p:cNvPr id="391" name="Google Shape;391;gf8306ab00d_6_39"/>
          <p:cNvSpPr txBox="1"/>
          <p:nvPr/>
        </p:nvSpPr>
        <p:spPr>
          <a:xfrm>
            <a:off x="916838" y="1361125"/>
            <a:ext cx="9405300" cy="8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600">
                <a:latin typeface="Rockwell"/>
                <a:ea typeface="Rockwell"/>
                <a:cs typeface="Rockwell"/>
                <a:sym typeface="Rockwell"/>
              </a:rPr>
              <a:t>Comparación de las frecuencias obtenidas mediante la transformada de Fourier para determinar </a:t>
            </a:r>
            <a:endParaRPr sz="1600">
              <a:latin typeface="Rockwell"/>
              <a:ea typeface="Rockwell"/>
              <a:cs typeface="Rockwell"/>
              <a:sym typeface="Rockwel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600">
                <a:latin typeface="Rockwell"/>
                <a:ea typeface="Rockwell"/>
                <a:cs typeface="Rockwell"/>
                <a:sym typeface="Rockwell"/>
              </a:rPr>
              <a:t>la identidad espectral del evento.</a:t>
            </a:r>
            <a:endParaRPr sz="1600">
              <a:latin typeface="Rockwell"/>
              <a:ea typeface="Rockwell"/>
              <a:cs typeface="Rockwell"/>
              <a:sym typeface="Rockwel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50CFF039-BE02-42E3-8D46-FF45E010C20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33</a:t>
            </a:fld>
            <a:endParaRPr lang="es-CO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5"/>
          <p:cNvSpPr txBox="1">
            <a:spLocks noGrp="1"/>
          </p:cNvSpPr>
          <p:nvPr>
            <p:ph type="title"/>
          </p:nvPr>
        </p:nvSpPr>
        <p:spPr>
          <a:xfrm>
            <a:off x="1198848" y="307832"/>
            <a:ext cx="10058400" cy="10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400"/>
              <a:buFont typeface="Rockwell"/>
              <a:buNone/>
            </a:pPr>
            <a:r>
              <a:rPr lang="es-CO"/>
              <a:t>RESULTADOS Y DISCUSIÓN</a:t>
            </a:r>
            <a:endParaRPr/>
          </a:p>
        </p:txBody>
      </p:sp>
      <p:sp>
        <p:nvSpPr>
          <p:cNvPr id="397" name="Google Shape;397;p5"/>
          <p:cNvSpPr txBox="1">
            <a:spLocks noGrp="1"/>
          </p:cNvSpPr>
          <p:nvPr>
            <p:ph type="body" idx="1"/>
          </p:nvPr>
        </p:nvSpPr>
        <p:spPr>
          <a:xfrm>
            <a:off x="658427" y="1445266"/>
            <a:ext cx="10875000" cy="454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4191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lang="es-CO" sz="3000"/>
              <a:t>Se determinó la identidad espectral del evento registrado en diferentes antenas mediante la transformada de Fourier, dicha identidad espectral la podemos encontrar en la frecuencia 0.0125 con un error de 土 0.001 Hz.</a:t>
            </a:r>
            <a:endParaRPr sz="3000"/>
          </a:p>
          <a:p>
            <a:pPr marL="457200" lvl="0" indent="-4191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lang="es-CO" sz="3000"/>
              <a:t>Además de la transformada de Fourier, se utilizaron espectrogramas, los cuales también son herramientas útiles para la caracterización de eventos en el dominio de la frecuencia.</a:t>
            </a:r>
            <a:endParaRPr sz="3000"/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CE94660-B9FD-402C-9568-39BB6B5821E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34</a:t>
            </a:fld>
            <a:endParaRPr lang="es-CO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"/>
          <p:cNvSpPr txBox="1">
            <a:spLocks noGrp="1"/>
          </p:cNvSpPr>
          <p:nvPr>
            <p:ph type="body" idx="1"/>
          </p:nvPr>
        </p:nvSpPr>
        <p:spPr>
          <a:xfrm>
            <a:off x="544600" y="2678994"/>
            <a:ext cx="10875300" cy="15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4191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lang="es-CO" sz="3000"/>
              <a:t>El evento registrado por las diferentes antenas deja una “huella espectral” y puede ser caracterizado de esta forma.</a:t>
            </a:r>
            <a:endParaRPr sz="3000"/>
          </a:p>
        </p:txBody>
      </p:sp>
      <p:sp>
        <p:nvSpPr>
          <p:cNvPr id="403" name="Google Shape;403;p6"/>
          <p:cNvSpPr txBox="1">
            <a:spLocks noGrp="1"/>
          </p:cNvSpPr>
          <p:nvPr>
            <p:ph type="title"/>
          </p:nvPr>
        </p:nvSpPr>
        <p:spPr>
          <a:xfrm>
            <a:off x="1069848" y="484632"/>
            <a:ext cx="10058400" cy="10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400"/>
              <a:buFont typeface="Rockwell"/>
              <a:buNone/>
            </a:pPr>
            <a:r>
              <a:rPr lang="es-CO"/>
              <a:t>CONCLUSIONES</a:t>
            </a:r>
            <a:endParaRPr/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22D89BD0-9CB2-4C25-9F07-20AF7A00C28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35</a:t>
            </a:fld>
            <a:endParaRPr lang="es-CO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7"/>
          <p:cNvSpPr txBox="1">
            <a:spLocks noGrp="1"/>
          </p:cNvSpPr>
          <p:nvPr>
            <p:ph type="title"/>
          </p:nvPr>
        </p:nvSpPr>
        <p:spPr>
          <a:xfrm>
            <a:off x="1066800" y="2900965"/>
            <a:ext cx="10058400" cy="1056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400"/>
              <a:buFont typeface="Rockwell"/>
              <a:buNone/>
            </a:pPr>
            <a:r>
              <a:rPr lang="es-CO"/>
              <a:t>GRACIAS</a:t>
            </a:r>
            <a:endParaRPr/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718C7685-3EC5-44BF-900C-30BC988F791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36</a:t>
            </a:fld>
            <a:endParaRPr lang="es-CO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f8306ab00d_0_13"/>
          <p:cNvSpPr txBox="1">
            <a:spLocks noGrp="1"/>
          </p:cNvSpPr>
          <p:nvPr>
            <p:ph type="title"/>
          </p:nvPr>
        </p:nvSpPr>
        <p:spPr>
          <a:xfrm>
            <a:off x="984473" y="7"/>
            <a:ext cx="10058400" cy="10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400"/>
              <a:buFont typeface="Rockwell"/>
              <a:buNone/>
            </a:pPr>
            <a:r>
              <a:rPr lang="es-CO"/>
              <a:t>METODOLOGÍA</a:t>
            </a:r>
            <a:endParaRPr/>
          </a:p>
        </p:txBody>
      </p:sp>
      <p:sp>
        <p:nvSpPr>
          <p:cNvPr id="125" name="Google Shape;125;gf8306ab00d_0_13"/>
          <p:cNvSpPr txBox="1"/>
          <p:nvPr/>
        </p:nvSpPr>
        <p:spPr>
          <a:xfrm>
            <a:off x="873300" y="2105250"/>
            <a:ext cx="10445400" cy="3001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>
                <a:latin typeface="Rockwell"/>
                <a:ea typeface="Rockwell"/>
                <a:cs typeface="Rockwell"/>
                <a:sym typeface="Rockwell"/>
              </a:rPr>
              <a:t>Graficar el evento captado por las diferentes antenas en el dominio del tiempo para tener una idea del comportamiento de las señales.</a:t>
            </a:r>
            <a:endParaRPr sz="2000">
              <a:latin typeface="Rockwell"/>
              <a:ea typeface="Rockwell"/>
              <a:cs typeface="Rockwell"/>
              <a:sym typeface="Rockwell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Rockwell"/>
              <a:ea typeface="Rockwell"/>
              <a:cs typeface="Rockwell"/>
              <a:sym typeface="Rockwel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O" sz="2000">
                <a:latin typeface="Rockwell"/>
                <a:ea typeface="Rockwell"/>
                <a:cs typeface="Rockwell"/>
                <a:sym typeface="Rockwell"/>
              </a:rPr>
              <a:t>Calcular la transformadas de Fourier de la señal captada por cada una de las antenas</a:t>
            </a:r>
            <a:r>
              <a:rPr lang="es-CO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Rockwell"/>
              <a:ea typeface="Rockwell"/>
              <a:cs typeface="Rockwell"/>
              <a:sym typeface="Rockwell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>
                <a:latin typeface="Rockwell"/>
                <a:ea typeface="Rockwell"/>
                <a:cs typeface="Rockwell"/>
                <a:sym typeface="Rockwell"/>
              </a:rPr>
              <a:t>Comparar las transformadas para determinar características comunes.</a:t>
            </a:r>
            <a:endParaRPr sz="2000">
              <a:latin typeface="Rockwell"/>
              <a:ea typeface="Rockwell"/>
              <a:cs typeface="Rockwell"/>
              <a:sym typeface="Rockwell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>
                <a:latin typeface="Rockwell"/>
                <a:ea typeface="Rockwell"/>
                <a:cs typeface="Rockwell"/>
                <a:sym typeface="Rockwell"/>
              </a:rPr>
              <a:t>(Identificar frecuencias que se repitan para poder establecer la identidad del evento).</a:t>
            </a:r>
            <a:endParaRPr sz="2000">
              <a:latin typeface="Rockwell"/>
              <a:ea typeface="Rockwell"/>
              <a:cs typeface="Rockwell"/>
              <a:sym typeface="Rockwell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Rockwell"/>
              <a:ea typeface="Rockwell"/>
              <a:cs typeface="Rockwell"/>
              <a:sym typeface="Rockwell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>
                <a:latin typeface="Rockwell"/>
                <a:ea typeface="Rockwell"/>
                <a:cs typeface="Rockwell"/>
                <a:sym typeface="Rockwell"/>
              </a:rPr>
              <a:t>Comprobar características haciendo uso de espectrogramas.</a:t>
            </a:r>
            <a:endParaRPr sz="2000"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126" name="Google Shape;126;gf8306ab00d_0_13"/>
          <p:cNvSpPr txBox="1"/>
          <p:nvPr/>
        </p:nvSpPr>
        <p:spPr>
          <a:xfrm>
            <a:off x="5142150" y="1283650"/>
            <a:ext cx="1907700" cy="4002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>
                <a:latin typeface="Rockwell"/>
                <a:ea typeface="Rockwell"/>
                <a:cs typeface="Rockwell"/>
                <a:sym typeface="Rockwell"/>
              </a:rPr>
              <a:t>PROBLEMA 2</a:t>
            </a:r>
            <a:endParaRPr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D49C8AE3-1A7A-42E2-BFA3-103B483A653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4</a:t>
            </a:fld>
            <a:endParaRPr lang="es-CO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f8306ab00d_0_22"/>
          <p:cNvSpPr txBox="1">
            <a:spLocks noGrp="1"/>
          </p:cNvSpPr>
          <p:nvPr>
            <p:ph type="title"/>
          </p:nvPr>
        </p:nvSpPr>
        <p:spPr>
          <a:xfrm>
            <a:off x="984473" y="7"/>
            <a:ext cx="10058400" cy="10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Rockwell"/>
              <a:buNone/>
            </a:pPr>
            <a:r>
              <a:rPr lang="es-CO"/>
              <a:t>CALENTAMIENTO (EJERCICIO 1)</a:t>
            </a:r>
            <a:endParaRPr/>
          </a:p>
        </p:txBody>
      </p:sp>
      <p:pic>
        <p:nvPicPr>
          <p:cNvPr id="132" name="Google Shape;132;gf8306ab00d_0_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7575" y="866932"/>
            <a:ext cx="5276850" cy="56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gf8306ab00d_0_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083700" y="866919"/>
            <a:ext cx="1333500" cy="47625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34" name="Google Shape;134;gf8306ab00d_0_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0050" y="1343182"/>
            <a:ext cx="11391900" cy="54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gf8306ab00d_0_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00238" y="1886107"/>
            <a:ext cx="8391525" cy="1123950"/>
          </a:xfrm>
          <a:prstGeom prst="rect">
            <a:avLst/>
          </a:prstGeom>
          <a:noFill/>
          <a:ln w="19050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36" name="Google Shape;136;gf8306ab00d_0_22"/>
          <p:cNvPicPr preferRelativeResize="0"/>
          <p:nvPr/>
        </p:nvPicPr>
        <p:blipFill rotWithShape="1">
          <a:blip r:embed="rId7">
            <a:alphaModFix/>
          </a:blip>
          <a:srcRect t="4787" b="11663"/>
          <a:stretch/>
        </p:blipFill>
        <p:spPr>
          <a:xfrm>
            <a:off x="6610288" y="3187125"/>
            <a:ext cx="4668781" cy="367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gf8306ab00d_0_2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361800" y="3250982"/>
            <a:ext cx="4240068" cy="354314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EBB59527-BF4E-45CE-9CD1-C856FE7F516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5</a:t>
            </a:fld>
            <a:endParaRPr lang="es-CO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f8306ab00d_0_34"/>
          <p:cNvSpPr txBox="1">
            <a:spLocks noGrp="1"/>
          </p:cNvSpPr>
          <p:nvPr>
            <p:ph type="title"/>
          </p:nvPr>
        </p:nvSpPr>
        <p:spPr>
          <a:xfrm>
            <a:off x="984473" y="7"/>
            <a:ext cx="10058400" cy="10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Rockwell"/>
              <a:buNone/>
            </a:pPr>
            <a:r>
              <a:rPr lang="es-CO"/>
              <a:t>CALENTAMIENTO (EJERCICIO 1)</a:t>
            </a:r>
            <a:endParaRPr/>
          </a:p>
        </p:txBody>
      </p:sp>
      <p:pic>
        <p:nvPicPr>
          <p:cNvPr id="143" name="Google Shape;143;gf8306ab00d_0_34"/>
          <p:cNvPicPr preferRelativeResize="0"/>
          <p:nvPr/>
        </p:nvPicPr>
        <p:blipFill rotWithShape="1">
          <a:blip r:embed="rId3">
            <a:alphaModFix/>
          </a:blip>
          <a:srcRect t="4987" r="3753" b="11602"/>
          <a:stretch/>
        </p:blipFill>
        <p:spPr>
          <a:xfrm>
            <a:off x="0" y="1565100"/>
            <a:ext cx="5612319" cy="4577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gf8306ab00d_0_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71193" y="970624"/>
            <a:ext cx="2684975" cy="59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gf8306ab00d_0_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21850" y="1491875"/>
            <a:ext cx="5931974" cy="438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gf8306ab00d_0_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366198" y="5986800"/>
            <a:ext cx="2110725" cy="785825"/>
          </a:xfrm>
          <a:prstGeom prst="rect">
            <a:avLst/>
          </a:prstGeom>
          <a:noFill/>
          <a:ln w="9525" cap="flat" cmpd="sng">
            <a:solidFill>
              <a:srgbClr val="00FFF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9F7BF513-3691-4DCE-94DF-E2D3D9DB916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6</a:t>
            </a:fld>
            <a:endParaRPr lang="es-CO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f8306ab00d_0_45"/>
          <p:cNvSpPr txBox="1">
            <a:spLocks noGrp="1"/>
          </p:cNvSpPr>
          <p:nvPr>
            <p:ph type="title"/>
          </p:nvPr>
        </p:nvSpPr>
        <p:spPr>
          <a:xfrm>
            <a:off x="984473" y="7"/>
            <a:ext cx="10058400" cy="10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Rockwell"/>
              <a:buNone/>
            </a:pPr>
            <a:r>
              <a:rPr lang="es-CO"/>
              <a:t>CALENTAMIENTO (EJERCICIO 1)</a:t>
            </a:r>
            <a:endParaRPr/>
          </a:p>
        </p:txBody>
      </p:sp>
      <p:pic>
        <p:nvPicPr>
          <p:cNvPr id="152" name="Google Shape;152;gf8306ab00d_0_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2424" y="1056000"/>
            <a:ext cx="6722501" cy="580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FF844C4D-5796-4542-ACE2-FDA0EECA2CA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7</a:t>
            </a:fld>
            <a:endParaRPr lang="es-CO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f8306ab00d_0_53"/>
          <p:cNvSpPr txBox="1">
            <a:spLocks noGrp="1"/>
          </p:cNvSpPr>
          <p:nvPr>
            <p:ph type="title"/>
          </p:nvPr>
        </p:nvSpPr>
        <p:spPr>
          <a:xfrm>
            <a:off x="984473" y="7"/>
            <a:ext cx="10058400" cy="10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Rockwell"/>
              <a:buNone/>
            </a:pPr>
            <a:r>
              <a:rPr lang="es-CO"/>
              <a:t>CALENTAMIENTO (EJERCICIO 1)</a:t>
            </a:r>
            <a:endParaRPr/>
          </a:p>
        </p:txBody>
      </p:sp>
      <p:pic>
        <p:nvPicPr>
          <p:cNvPr id="158" name="Google Shape;158;gf8306ab00d_0_53"/>
          <p:cNvPicPr preferRelativeResize="0"/>
          <p:nvPr/>
        </p:nvPicPr>
        <p:blipFill rotWithShape="1">
          <a:blip r:embed="rId3">
            <a:alphaModFix/>
          </a:blip>
          <a:srcRect b="9379"/>
          <a:stretch/>
        </p:blipFill>
        <p:spPr>
          <a:xfrm>
            <a:off x="152400" y="1712774"/>
            <a:ext cx="3988001" cy="3110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gf8306ab00d_0_53"/>
          <p:cNvPicPr preferRelativeResize="0"/>
          <p:nvPr/>
        </p:nvPicPr>
        <p:blipFill rotWithShape="1">
          <a:blip r:embed="rId4">
            <a:alphaModFix/>
          </a:blip>
          <a:srcRect b="10201"/>
          <a:stretch/>
        </p:blipFill>
        <p:spPr>
          <a:xfrm>
            <a:off x="4102000" y="1614724"/>
            <a:ext cx="3987999" cy="3306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gf8306ab00d_0_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38500" y="1587800"/>
            <a:ext cx="3987999" cy="3118442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gf8306ab00d_0_53"/>
          <p:cNvSpPr txBox="1"/>
          <p:nvPr/>
        </p:nvSpPr>
        <p:spPr>
          <a:xfrm>
            <a:off x="1192550" y="4823375"/>
            <a:ext cx="1907700" cy="4002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>
                <a:latin typeface="Rockwell"/>
                <a:ea typeface="Rockwell"/>
                <a:cs typeface="Rockwell"/>
                <a:sym typeface="Rockwell"/>
              </a:rPr>
              <a:t>T =  1/1400</a:t>
            </a:r>
            <a:endParaRPr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162" name="Google Shape;162;gf8306ab00d_0_53"/>
          <p:cNvSpPr txBox="1"/>
          <p:nvPr/>
        </p:nvSpPr>
        <p:spPr>
          <a:xfrm>
            <a:off x="9178650" y="4823375"/>
            <a:ext cx="1907700" cy="4002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>
                <a:latin typeface="Rockwell"/>
                <a:ea typeface="Rockwell"/>
                <a:cs typeface="Rockwell"/>
                <a:sym typeface="Rockwell"/>
              </a:rPr>
              <a:t>T =  1/3000</a:t>
            </a:r>
            <a:endParaRPr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163" name="Google Shape;163;gf8306ab00d_0_53"/>
          <p:cNvSpPr txBox="1"/>
          <p:nvPr/>
        </p:nvSpPr>
        <p:spPr>
          <a:xfrm>
            <a:off x="5142150" y="4823375"/>
            <a:ext cx="1907700" cy="4002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>
                <a:latin typeface="Rockwell"/>
                <a:ea typeface="Rockwell"/>
                <a:cs typeface="Rockwell"/>
                <a:sym typeface="Rockwell"/>
              </a:rPr>
              <a:t>T =  1/2000</a:t>
            </a:r>
            <a:endParaRPr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81D23EB4-A2EC-4CF9-888C-47158F3CAD7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8</a:t>
            </a:fld>
            <a:endParaRPr lang="es-CO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f8306ab00d_0_77"/>
          <p:cNvSpPr txBox="1">
            <a:spLocks noGrp="1"/>
          </p:cNvSpPr>
          <p:nvPr>
            <p:ph type="title"/>
          </p:nvPr>
        </p:nvSpPr>
        <p:spPr>
          <a:xfrm>
            <a:off x="984473" y="7"/>
            <a:ext cx="10058400" cy="10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Rockwell"/>
              <a:buNone/>
            </a:pPr>
            <a:r>
              <a:rPr lang="es-CO"/>
              <a:t>CALENTAMIENTO (EJERCICIO 1)</a:t>
            </a:r>
            <a:endParaRPr/>
          </a:p>
        </p:txBody>
      </p:sp>
      <p:pic>
        <p:nvPicPr>
          <p:cNvPr id="169" name="Google Shape;169;gf8306ab00d_0_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1388" y="1056007"/>
            <a:ext cx="5229225" cy="40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gf8306ab00d_0_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69075" y="979794"/>
            <a:ext cx="1333500" cy="47625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71" name="Google Shape;171;gf8306ab00d_0_7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1950" y="1456057"/>
            <a:ext cx="11468100" cy="70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gf8306ab00d_0_7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61072" y="2160901"/>
            <a:ext cx="6669850" cy="1198925"/>
          </a:xfrm>
          <a:prstGeom prst="rect">
            <a:avLst/>
          </a:prstGeom>
          <a:noFill/>
          <a:ln w="19050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73" name="Google Shape;173;gf8306ab00d_0_7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39375" y="3435025"/>
            <a:ext cx="3995376" cy="342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gf8306ab00d_0_7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325148" y="3435025"/>
            <a:ext cx="4256777" cy="34229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3BC450AF-9D5E-4C5F-9906-7ACC5EE23CC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9</a:t>
            </a:fld>
            <a:endParaRPr lang="es-CO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Letras en madera">
  <a:themeElements>
    <a:clrScheme name="Letras en madera">
      <a:dk1>
        <a:srgbClr val="000000"/>
      </a:dk1>
      <a:lt1>
        <a:srgbClr val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744</Words>
  <Application>Microsoft Office PowerPoint</Application>
  <PresentationFormat>Panorámica</PresentationFormat>
  <Paragraphs>183</Paragraphs>
  <Slides>36</Slides>
  <Notes>36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36</vt:i4>
      </vt:variant>
    </vt:vector>
  </HeadingPairs>
  <TitlesOfParts>
    <vt:vector size="40" baseType="lpstr">
      <vt:lpstr>Arial</vt:lpstr>
      <vt:lpstr>Noto Sans Symbols</vt:lpstr>
      <vt:lpstr>Rockwell</vt:lpstr>
      <vt:lpstr>Letras en madera</vt:lpstr>
      <vt:lpstr>Asignación #3 Transformada de Fourier </vt:lpstr>
      <vt:lpstr>INTRODUCCIÓN</vt:lpstr>
      <vt:lpstr>METODOLOGÍA</vt:lpstr>
      <vt:lpstr>METODOLOGÍA</vt:lpstr>
      <vt:lpstr>CALENTAMIENTO (EJERCICIO 1)</vt:lpstr>
      <vt:lpstr>CALENTAMIENTO (EJERCICIO 1)</vt:lpstr>
      <vt:lpstr>CALENTAMIENTO (EJERCICIO 1)</vt:lpstr>
      <vt:lpstr>CALENTAMIENTO (EJERCICIO 1)</vt:lpstr>
      <vt:lpstr>CALENTAMIENTO (EJERCICIO 1)</vt:lpstr>
      <vt:lpstr>CALENTAMIENTO (EJERCICIO 1)</vt:lpstr>
      <vt:lpstr>CALENTAMIENTO (EJERCICIO 1)</vt:lpstr>
      <vt:lpstr>CALENTAMIENTO (EJERCICIO 1)</vt:lpstr>
      <vt:lpstr>CALENTAMIENTO (EJERCICIO 2)</vt:lpstr>
      <vt:lpstr>CALENTAMIENTO (EJERCICIO 2)</vt:lpstr>
      <vt:lpstr>CALENTAMIENTO (EJERCICIO 2)</vt:lpstr>
      <vt:lpstr>CALENTAMIENTO (EJERCICIO 2)</vt:lpstr>
      <vt:lpstr>CALENTAMIENTO (EJERCICIO 2)</vt:lpstr>
      <vt:lpstr>CALENTAMIENTO (EJERCICIO 2)</vt:lpstr>
      <vt:lpstr>CALENTAMIENTO (EJERCICIO 2)</vt:lpstr>
      <vt:lpstr>CALENTAMIENTO (EJERCICIO 2)</vt:lpstr>
      <vt:lpstr>CALENTAMIENTO (EJERCICIO 2)</vt:lpstr>
      <vt:lpstr>PROBLEMA 2</vt:lpstr>
      <vt:lpstr>PROBLEMA 2</vt:lpstr>
      <vt:lpstr>PROBLEMA 2</vt:lpstr>
      <vt:lpstr>PROBLEMA 2</vt:lpstr>
      <vt:lpstr>PROBLEMA 2</vt:lpstr>
      <vt:lpstr>PROBLEMA 2</vt:lpstr>
      <vt:lpstr>PROBLEMA 2</vt:lpstr>
      <vt:lpstr>PROBLEMA 2</vt:lpstr>
      <vt:lpstr>PROBLEMA 2</vt:lpstr>
      <vt:lpstr>PROBLEMA 2</vt:lpstr>
      <vt:lpstr>PROBLEMA 2</vt:lpstr>
      <vt:lpstr>EJERCICIO 2</vt:lpstr>
      <vt:lpstr>RESULTADOS Y DISCUSIÓN</vt:lpstr>
      <vt:lpstr>CONCLUSIONES</vt:lpstr>
      <vt:lpstr>GRACIAS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Asignación #3 Transformada de Fourier </dc:title>
  <dc:creator>ANDRES VARGAS</dc:creator>
  <cp:lastModifiedBy>ANDRES VARGAS</cp:lastModifiedBy>
  <cp:revision>1</cp:revision>
  <dcterms:created xsi:type="dcterms:W3CDTF">2020-03-31T18:53:03Z</dcterms:created>
  <dcterms:modified xsi:type="dcterms:W3CDTF">2021-10-29T20:41:45Z</dcterms:modified>
</cp:coreProperties>
</file>